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281" r:id="rId1"/>
    <p:sldMasterId id="2147484286" r:id="rId2"/>
    <p:sldMasterId id="2147484291" r:id="rId3"/>
    <p:sldMasterId id="2147484296" r:id="rId4"/>
    <p:sldMasterId id="2147484300" r:id="rId5"/>
  </p:sldMasterIdLst>
  <p:notesMasterIdLst>
    <p:notesMasterId r:id="rId30"/>
  </p:notesMasterIdLst>
  <p:handoutMasterIdLst>
    <p:handoutMasterId r:id="rId31"/>
  </p:handoutMasterIdLst>
  <p:sldIdLst>
    <p:sldId id="271" r:id="rId6"/>
    <p:sldId id="257" r:id="rId7"/>
    <p:sldId id="2147483634" r:id="rId8"/>
    <p:sldId id="2147483636" r:id="rId9"/>
    <p:sldId id="2147483643" r:id="rId10"/>
    <p:sldId id="2147483577" r:id="rId11"/>
    <p:sldId id="2147483647" r:id="rId12"/>
    <p:sldId id="2147483637" r:id="rId13"/>
    <p:sldId id="2147483638" r:id="rId14"/>
    <p:sldId id="2147483639" r:id="rId15"/>
    <p:sldId id="2147483640" r:id="rId16"/>
    <p:sldId id="2147483641" r:id="rId17"/>
    <p:sldId id="2147483642" r:id="rId18"/>
    <p:sldId id="2147483619" r:id="rId19"/>
    <p:sldId id="256" r:id="rId20"/>
    <p:sldId id="262" r:id="rId21"/>
    <p:sldId id="2147483635" r:id="rId22"/>
    <p:sldId id="2147482044" r:id="rId23"/>
    <p:sldId id="2147482040" r:id="rId24"/>
    <p:sldId id="2147482036" r:id="rId25"/>
    <p:sldId id="2147482042" r:id="rId26"/>
    <p:sldId id="276" r:id="rId27"/>
    <p:sldId id="275" r:id="rId28"/>
    <p:sldId id="272" r:id="rId29"/>
  </p:sldIdLst>
  <p:sldSz cx="12192000" cy="6858000"/>
  <p:notesSz cx="6858000" cy="9144000"/>
  <p:defaultTextStyle>
    <a:defPPr>
      <a:defRPr lang="en-US"/>
    </a:defPPr>
    <a:lvl1pPr marL="0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1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2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E70B1C35-8EA1-40EB-87B3-F7DE6BE8ADFC}">
          <p14:sldIdLst>
            <p14:sldId id="271"/>
          </p14:sldIdLst>
        </p14:section>
        <p14:section name="Azure Arc" id="{7182F6BB-5F72-4F80-AEE2-B66B2F75369A}">
          <p14:sldIdLst>
            <p14:sldId id="257"/>
          </p14:sldIdLst>
        </p14:section>
        <p14:section name="Azure Local" id="{60D49862-AF67-4020-A173-4E7290C41CB5}">
          <p14:sldIdLst>
            <p14:sldId id="2147483634"/>
            <p14:sldId id="2147483636"/>
            <p14:sldId id="2147483643"/>
            <p14:sldId id="2147483577"/>
            <p14:sldId id="2147483647"/>
            <p14:sldId id="2147483637"/>
            <p14:sldId id="2147483638"/>
            <p14:sldId id="2147483639"/>
            <p14:sldId id="2147483640"/>
            <p14:sldId id="2147483641"/>
            <p14:sldId id="2147483642"/>
            <p14:sldId id="2147483619"/>
            <p14:sldId id="256"/>
            <p14:sldId id="262"/>
          </p14:sldIdLst>
        </p14:section>
        <p14:section name="Azure Migrate for Azure Local" id="{09251DE3-59B9-4294-BC72-5FF94333E710}">
          <p14:sldIdLst>
            <p14:sldId id="2147483635"/>
            <p14:sldId id="2147482044"/>
            <p14:sldId id="2147482040"/>
            <p14:sldId id="2147482036"/>
            <p14:sldId id="2147482042"/>
          </p14:sldIdLst>
        </p14:section>
        <p14:section name="Azure Container Storage enabled by Azure Arc (ACSA)" id="{8E698ADC-5ACE-4DDC-994C-CEA181F6AC6B}">
          <p14:sldIdLst>
            <p14:sldId id="276"/>
            <p14:sldId id="275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6BDE"/>
    <a:srgbClr val="1E1E20"/>
    <a:srgbClr val="A1F30D"/>
    <a:srgbClr val="04202C"/>
    <a:srgbClr val="270935"/>
    <a:srgbClr val="157CBB"/>
    <a:srgbClr val="AC9508"/>
    <a:srgbClr val="F7D509"/>
    <a:srgbClr val="F747D5"/>
    <a:srgbClr val="4AE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03" autoAdjust="0"/>
    <p:restoredTop sz="89088" autoAdjust="0"/>
  </p:normalViewPr>
  <p:slideViewPr>
    <p:cSldViewPr snapToGrid="0">
      <p:cViewPr varScale="1">
        <p:scale>
          <a:sx n="126" d="100"/>
          <a:sy n="126" d="100"/>
        </p:scale>
        <p:origin x="2664" y="312"/>
      </p:cViewPr>
      <p:guideLst/>
    </p:cSldViewPr>
  </p:slideViewPr>
  <p:outlineViewPr>
    <p:cViewPr>
      <p:scale>
        <a:sx n="33" d="100"/>
        <a:sy n="33" d="100"/>
      </p:scale>
      <p:origin x="0" y="-9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4578"/>
    </p:cViewPr>
  </p:sorterViewPr>
  <p:notesViewPr>
    <p:cSldViewPr snapToGrid="0">
      <p:cViewPr varScale="1">
        <p:scale>
          <a:sx n="176" d="100"/>
          <a:sy n="176" d="100"/>
        </p:scale>
        <p:origin x="1272" y="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A0A9B3-91E1-67E5-15B9-5BB4F94E7C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7AB54-8D38-2FD6-53DE-31A516DF98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E931E-FFA7-4BF0-B9D3-820C8F16CC6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A23A98-303E-AA02-2CFD-1FBEC40FD4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5F9C8-3B56-236E-15C5-FB72C9089A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CD125-84B5-4EA1-AC6C-136498B8B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15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0704E-075C-41B8-8198-56E4A748B031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B14E9-6153-4396-9F72-E24BD07C0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97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1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2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5431-E12C-D7D3-31A6-12FA87BA7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CE341D-8501-14E1-1963-E6F99D43C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8D6841-565D-A55D-396B-36CE7CB30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EA77F-6983-9F98-21A0-3C306BB892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243D3-7AA8-4796-BD87-0BF11FA5D2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696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EFE4E-D6CC-F000-42BB-C2CDE3D47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F4966-677B-D747-C77D-C09CA5D81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A55CC-94D1-FFEE-DF38-555DA1C7F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00751-1C9E-33C5-6574-4CC0F1C21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45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EFE4E-D6CC-F000-42BB-C2CDE3D47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F4966-677B-D747-C77D-C09CA5D81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A55CC-94D1-FFEE-DF38-555DA1C7F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00751-1C9E-33C5-6574-4CC0F1C21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003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178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EFE4E-D6CC-F000-42BB-C2CDE3D47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F4966-677B-D747-C77D-C09CA5D81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A55CC-94D1-FFEE-DF38-555DA1C7F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00751-1C9E-33C5-6574-4CC0F1C21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473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EFE4E-D6CC-F000-42BB-C2CDE3D47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F4966-677B-D747-C77D-C09CA5D81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A55CC-94D1-FFEE-DF38-555DA1C7F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00751-1C9E-33C5-6574-4CC0F1C21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9081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81139-258A-340C-7F14-8E7D86D6B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E9EC6-B211-4F77-E351-4357CDCA77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99B0E6-574C-0943-FB02-23F1B47FF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110AC-1704-A3EF-3839-D48614852F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257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C36E3-36D5-04F0-E0AF-FF11F8F8A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CA8D6-35A0-BBE7-C415-2BE9D4063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ED47D-7867-6ED6-77D6-42A327A90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A7E54-6F1F-C959-899C-89DE365F2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668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438ED-652B-6CE6-28A6-95BDB0D45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A097BE-386D-CCED-FC8B-250D77B519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24CEBA-9EEB-DCC7-5EBA-D4A1AEF5B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B3BAA-E3D8-BC5B-BB7A-56E945206D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827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322B7-826F-83B6-56D6-5AE7786D3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188EE-B265-6E6C-C989-28A82606E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DAAE8-2A18-6559-1BEB-6E74D8B71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A4FA0-D2CA-8573-34FA-6E424439B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745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63260-1337-5683-C6F8-EED622AFC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EE1C73-0DF1-0A9B-D9E2-3D44279EE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C8FD9-D35A-2689-9C97-780900418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DA0B9-3392-FC8F-8567-485DAC44A2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510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F92D5-58FB-8AFC-F17F-CCAA809DD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33F15-6234-69D3-CE09-EB7439000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5F450-0430-B37C-28D3-AAC34CA02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0C5B8-BA45-77DB-0ECA-42A1F423E7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153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7BE8C-98D0-DC4B-9420-0E3DAAEDF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86C428-6DC0-DC78-CB7F-F42847191C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299DF4-BA4D-90D8-4B60-8593EF7D7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E46A9-D207-5244-36B3-D6B6CD8DC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139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95AC8-EF21-EB55-651C-057096949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75DAA-55B1-F712-E29C-126BDEE62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B24B07-AF23-A140-2F25-BD80C3C84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DF470-BF84-ABE2-1EA6-2FC41B387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399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0CCE8-647D-2284-E6E9-437A29CDB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60092-5A0B-35E9-C713-34247D515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968FF4-4AE1-295A-0856-FF895C789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F0AEF-21ED-ACB1-C54E-ECB60DA726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1021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3B4CF-C7A2-F841-0FCA-156EC112A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4D1203-5060-D297-AA6F-4680281B49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D8E12-6702-942B-E7E5-0551B7AE4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143E6-A71D-29DB-00EB-4F002CD1FF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5693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1E293-B76D-0444-D13F-EE2EA3D4A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F448C0-8876-773C-8874-1E8C771AB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C0E9E-E62E-4BB1-1473-5F294CA96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AD562-18FC-0CF1-DDE6-8EF3D6118A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500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43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722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5200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583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E0CCE-91DA-04FC-8DFD-0D65E1E38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A69697-4FB1-84FE-41CE-2ADA0E557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3514C8-9145-6D48-740E-A6FEBBACA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68326-5F14-A2AD-2650-53A515106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804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EFE4E-D6CC-F000-42BB-C2CDE3D47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F4966-677B-D747-C77D-C09CA5D81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A55CC-94D1-FFEE-DF38-555DA1C7F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00751-1C9E-33C5-6574-4CC0F1C21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957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EFE4E-D6CC-F000-42BB-C2CDE3D47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F4966-677B-D747-C77D-C09CA5D81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A55CC-94D1-FFEE-DF38-555DA1C7F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00751-1C9E-33C5-6574-4CC0F1C21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152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4" y="135761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618350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0D472E0-ADE8-15E3-D8EB-ECBF52A42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3893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524" y="274657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809333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782825-6EF7-904E-81C9-4E91B6937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4467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 2"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74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4" y="135761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0D472E0-ADE8-15E3-D8EB-ECBF52A42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120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524" y="274657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782825-6EF7-904E-81C9-4E91B6937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9768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36468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524" y="274657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809333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782825-6EF7-904E-81C9-4E91B6937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38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524" y="274657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809333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782825-6EF7-904E-81C9-4E91B6937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8699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4" y="135761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618350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0D472E0-ADE8-15E3-D8EB-ECBF52A42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3564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524" y="274657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809333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782825-6EF7-904E-81C9-4E91B6937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8041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5954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4" y="135761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618350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0D472E0-ADE8-15E3-D8EB-ECBF52A42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9744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524" y="274657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809333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782825-6EF7-904E-81C9-4E91B6937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7442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2227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4" y="135761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618350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0D472E0-ADE8-15E3-D8EB-ECBF52A42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3055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2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485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278" y="2842060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20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2" r:id="rId1"/>
    <p:sldLayoutId id="2147484283" r:id="rId2"/>
  </p:sldLayoutIdLst>
  <p:transition>
    <p:fade/>
  </p:transition>
  <p:hf hdr="0" dt="0"/>
  <p:txStyles>
    <p:titleStyle>
      <a:lvl1pPr algn="l" defTabSz="914440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j-lt"/>
          <a:ea typeface="+mn-ea"/>
          <a:cs typeface="+mn-cs"/>
        </a:defRPr>
      </a:lvl3pPr>
      <a:lvl4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99" indent="0" algn="l" defTabSz="914440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4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51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72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2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10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32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5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76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2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485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278" y="2842060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96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7" r:id="rId1"/>
    <p:sldLayoutId id="2147484288" r:id="rId2"/>
    <p:sldLayoutId id="2147484289" r:id="rId3"/>
  </p:sldLayoutIdLst>
  <p:transition>
    <p:fade/>
  </p:transition>
  <p:hf hdr="0" dt="0"/>
  <p:txStyles>
    <p:titleStyle>
      <a:lvl1pPr algn="l" defTabSz="914440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j-lt"/>
          <a:ea typeface="+mn-ea"/>
          <a:cs typeface="+mn-cs"/>
        </a:defRPr>
      </a:lvl3pPr>
      <a:lvl4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99" indent="0" algn="l" defTabSz="914440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4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51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72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2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10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32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5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76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2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485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278" y="2842060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23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2" r:id="rId1"/>
    <p:sldLayoutId id="2147484293" r:id="rId2"/>
    <p:sldLayoutId id="2147484294" r:id="rId3"/>
  </p:sldLayoutIdLst>
  <p:transition>
    <p:fade/>
  </p:transition>
  <p:hf hdr="0" dt="0"/>
  <p:txStyles>
    <p:titleStyle>
      <a:lvl1pPr algn="l" defTabSz="914440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j-lt"/>
          <a:ea typeface="+mn-ea"/>
          <a:cs typeface="+mn-cs"/>
        </a:defRPr>
      </a:lvl3pPr>
      <a:lvl4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99" indent="0" algn="l" defTabSz="914440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4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51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72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2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10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32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5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76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2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485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278" y="2842060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9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</p:sldLayoutIdLst>
  <p:transition>
    <p:fade/>
  </p:transition>
  <p:hf hdr="0" dt="0"/>
  <p:txStyles>
    <p:titleStyle>
      <a:lvl1pPr algn="l" defTabSz="914440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j-lt"/>
          <a:ea typeface="+mn-ea"/>
          <a:cs typeface="+mn-cs"/>
        </a:defRPr>
      </a:lvl3pPr>
      <a:lvl4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99" indent="0" algn="l" defTabSz="914440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4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51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72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2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10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32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5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76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2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485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278" y="2842060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7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04" r:id="rId4"/>
  </p:sldLayoutIdLst>
  <p:transition>
    <p:fade/>
  </p:transition>
  <p:hf hdr="0" dt="0"/>
  <p:txStyles>
    <p:titleStyle>
      <a:lvl1pPr algn="l" defTabSz="914440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bg1"/>
          </a:solidFill>
          <a:latin typeface="+mj-lt"/>
          <a:ea typeface="+mn-ea"/>
          <a:cs typeface="+mn-cs"/>
        </a:defRPr>
      </a:lvl3pPr>
      <a:lvl4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286099" indent="0" algn="l" defTabSz="914440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4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chemeClr val="bg1"/>
          </a:solidFill>
          <a:latin typeface="+mn-lt"/>
          <a:ea typeface="+mn-ea"/>
          <a:cs typeface="+mn-cs"/>
        </a:defRPr>
      </a:lvl7pPr>
      <a:lvl8pPr marL="3429151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72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2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10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32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5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76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158.png"/><Relationship Id="rId3" Type="http://schemas.openxmlformats.org/officeDocument/2006/relationships/image" Target="../media/image67.png"/><Relationship Id="rId7" Type="http://schemas.openxmlformats.org/officeDocument/2006/relationships/image" Target="../media/image36.png"/><Relationship Id="rId12" Type="http://schemas.openxmlformats.org/officeDocument/2006/relationships/image" Target="../media/image16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1.svg"/><Relationship Id="rId11" Type="http://schemas.openxmlformats.org/officeDocument/2006/relationships/image" Target="../media/image168.png"/><Relationship Id="rId5" Type="http://schemas.openxmlformats.org/officeDocument/2006/relationships/image" Target="../media/image160.png"/><Relationship Id="rId10" Type="http://schemas.openxmlformats.org/officeDocument/2006/relationships/image" Target="../media/image165.svg"/><Relationship Id="rId4" Type="http://schemas.openxmlformats.org/officeDocument/2006/relationships/image" Target="../media/image68.svg"/><Relationship Id="rId9" Type="http://schemas.openxmlformats.org/officeDocument/2006/relationships/image" Target="../media/image162.png"/><Relationship Id="rId14" Type="http://schemas.openxmlformats.org/officeDocument/2006/relationships/image" Target="../media/image15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svg"/><Relationship Id="rId3" Type="http://schemas.openxmlformats.org/officeDocument/2006/relationships/image" Target="../media/image67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svg"/><Relationship Id="rId11" Type="http://schemas.openxmlformats.org/officeDocument/2006/relationships/image" Target="../media/image159.svg"/><Relationship Id="rId5" Type="http://schemas.openxmlformats.org/officeDocument/2006/relationships/image" Target="../media/image36.png"/><Relationship Id="rId10" Type="http://schemas.openxmlformats.org/officeDocument/2006/relationships/image" Target="../media/image158.png"/><Relationship Id="rId4" Type="http://schemas.openxmlformats.org/officeDocument/2006/relationships/image" Target="../media/image68.svg"/><Relationship Id="rId9" Type="http://schemas.openxmlformats.org/officeDocument/2006/relationships/image" Target="../media/image16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67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svg"/><Relationship Id="rId3" Type="http://schemas.openxmlformats.org/officeDocument/2006/relationships/image" Target="../media/image67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159.svg"/><Relationship Id="rId4" Type="http://schemas.openxmlformats.org/officeDocument/2006/relationships/image" Target="../media/image68.svg"/><Relationship Id="rId9" Type="http://schemas.openxmlformats.org/officeDocument/2006/relationships/image" Target="../media/image1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67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159.svg"/><Relationship Id="rId4" Type="http://schemas.openxmlformats.org/officeDocument/2006/relationships/image" Target="../media/image68.svg"/><Relationship Id="rId9" Type="http://schemas.openxmlformats.org/officeDocument/2006/relationships/image" Target="../media/image1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13" Type="http://schemas.openxmlformats.org/officeDocument/2006/relationships/image" Target="../media/image104.svg"/><Relationship Id="rId3" Type="http://schemas.openxmlformats.org/officeDocument/2006/relationships/image" Target="../media/image67.png"/><Relationship Id="rId7" Type="http://schemas.openxmlformats.org/officeDocument/2006/relationships/image" Target="../media/image162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9.svg"/><Relationship Id="rId11" Type="http://schemas.openxmlformats.org/officeDocument/2006/relationships/image" Target="../media/image163.svg"/><Relationship Id="rId5" Type="http://schemas.openxmlformats.org/officeDocument/2006/relationships/image" Target="../media/image158.png"/><Relationship Id="rId10" Type="http://schemas.openxmlformats.org/officeDocument/2006/relationships/image" Target="../media/image70.svg"/><Relationship Id="rId4" Type="http://schemas.openxmlformats.org/officeDocument/2006/relationships/image" Target="../media/image68.svg"/><Relationship Id="rId9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svg"/><Relationship Id="rId18" Type="http://schemas.openxmlformats.org/officeDocument/2006/relationships/image" Target="../media/image86.png"/><Relationship Id="rId26" Type="http://schemas.openxmlformats.org/officeDocument/2006/relationships/image" Target="../media/image101.png"/><Relationship Id="rId39" Type="http://schemas.openxmlformats.org/officeDocument/2006/relationships/image" Target="../media/image176.png"/><Relationship Id="rId21" Type="http://schemas.openxmlformats.org/officeDocument/2006/relationships/image" Target="../media/image89.svg"/><Relationship Id="rId34" Type="http://schemas.openxmlformats.org/officeDocument/2006/relationships/image" Target="../media/image100.emf"/><Relationship Id="rId42" Type="http://schemas.openxmlformats.org/officeDocument/2006/relationships/image" Target="../media/image179.svg"/><Relationship Id="rId47" Type="http://schemas.openxmlformats.org/officeDocument/2006/relationships/image" Target="../media/image184.png"/><Relationship Id="rId50" Type="http://schemas.openxmlformats.org/officeDocument/2006/relationships/image" Target="../media/image77.svg"/><Relationship Id="rId7" Type="http://schemas.openxmlformats.org/officeDocument/2006/relationships/image" Target="../media/image75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4.png"/><Relationship Id="rId29" Type="http://schemas.openxmlformats.org/officeDocument/2006/relationships/image" Target="../media/image104.svg"/><Relationship Id="rId11" Type="http://schemas.openxmlformats.org/officeDocument/2006/relationships/image" Target="../media/image80.svg"/><Relationship Id="rId24" Type="http://schemas.openxmlformats.org/officeDocument/2006/relationships/image" Target="../media/image34.png"/><Relationship Id="rId32" Type="http://schemas.openxmlformats.org/officeDocument/2006/relationships/image" Target="../media/image172.png"/><Relationship Id="rId37" Type="http://schemas.openxmlformats.org/officeDocument/2006/relationships/image" Target="../media/image45.png"/><Relationship Id="rId40" Type="http://schemas.openxmlformats.org/officeDocument/2006/relationships/image" Target="../media/image177.svg"/><Relationship Id="rId45" Type="http://schemas.openxmlformats.org/officeDocument/2006/relationships/image" Target="../media/image182.png"/><Relationship Id="rId53" Type="http://schemas.openxmlformats.org/officeDocument/2006/relationships/image" Target="../media/image22.png"/><Relationship Id="rId5" Type="http://schemas.openxmlformats.org/officeDocument/2006/relationships/image" Target="../media/image73.png"/><Relationship Id="rId10" Type="http://schemas.openxmlformats.org/officeDocument/2006/relationships/image" Target="../media/image30.png"/><Relationship Id="rId19" Type="http://schemas.openxmlformats.org/officeDocument/2006/relationships/image" Target="../media/image87.svg"/><Relationship Id="rId31" Type="http://schemas.openxmlformats.org/officeDocument/2006/relationships/image" Target="../media/image171.svg"/><Relationship Id="rId44" Type="http://schemas.openxmlformats.org/officeDocument/2006/relationships/image" Target="../media/image181.svg"/><Relationship Id="rId52" Type="http://schemas.openxmlformats.org/officeDocument/2006/relationships/image" Target="../media/image187.svg"/><Relationship Id="rId4" Type="http://schemas.openxmlformats.org/officeDocument/2006/relationships/image" Target="../media/image72.svg"/><Relationship Id="rId9" Type="http://schemas.openxmlformats.org/officeDocument/2006/relationships/image" Target="../media/image79.svg"/><Relationship Id="rId14" Type="http://schemas.openxmlformats.org/officeDocument/2006/relationships/image" Target="../media/image26.png"/><Relationship Id="rId22" Type="http://schemas.openxmlformats.org/officeDocument/2006/relationships/image" Target="../media/image32.png"/><Relationship Id="rId27" Type="http://schemas.openxmlformats.org/officeDocument/2006/relationships/image" Target="../media/image102.svg"/><Relationship Id="rId30" Type="http://schemas.openxmlformats.org/officeDocument/2006/relationships/image" Target="../media/image170.png"/><Relationship Id="rId35" Type="http://schemas.openxmlformats.org/officeDocument/2006/relationships/image" Target="../media/image174.png"/><Relationship Id="rId43" Type="http://schemas.openxmlformats.org/officeDocument/2006/relationships/image" Target="../media/image180.png"/><Relationship Id="rId48" Type="http://schemas.openxmlformats.org/officeDocument/2006/relationships/image" Target="../media/image185.svg"/><Relationship Id="rId8" Type="http://schemas.openxmlformats.org/officeDocument/2006/relationships/image" Target="../media/image78.png"/><Relationship Id="rId51" Type="http://schemas.openxmlformats.org/officeDocument/2006/relationships/image" Target="../media/image186.png"/><Relationship Id="rId3" Type="http://schemas.openxmlformats.org/officeDocument/2006/relationships/image" Target="../media/image71.png"/><Relationship Id="rId12" Type="http://schemas.openxmlformats.org/officeDocument/2006/relationships/image" Target="../media/image81.png"/><Relationship Id="rId17" Type="http://schemas.openxmlformats.org/officeDocument/2006/relationships/image" Target="../media/image85.svg"/><Relationship Id="rId25" Type="http://schemas.openxmlformats.org/officeDocument/2006/relationships/image" Target="../media/image35.svg"/><Relationship Id="rId33" Type="http://schemas.openxmlformats.org/officeDocument/2006/relationships/image" Target="../media/image173.svg"/><Relationship Id="rId38" Type="http://schemas.openxmlformats.org/officeDocument/2006/relationships/image" Target="../media/image46.svg"/><Relationship Id="rId46" Type="http://schemas.openxmlformats.org/officeDocument/2006/relationships/image" Target="../media/image183.svg"/><Relationship Id="rId20" Type="http://schemas.openxmlformats.org/officeDocument/2006/relationships/image" Target="../media/image88.png"/><Relationship Id="rId41" Type="http://schemas.openxmlformats.org/officeDocument/2006/relationships/image" Target="../media/image178.png"/><Relationship Id="rId54" Type="http://schemas.openxmlformats.org/officeDocument/2006/relationships/image" Target="../media/image23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15" Type="http://schemas.openxmlformats.org/officeDocument/2006/relationships/image" Target="../media/image83.svg"/><Relationship Id="rId23" Type="http://schemas.openxmlformats.org/officeDocument/2006/relationships/image" Target="../media/image33.svg"/><Relationship Id="rId28" Type="http://schemas.openxmlformats.org/officeDocument/2006/relationships/image" Target="../media/image103.png"/><Relationship Id="rId36" Type="http://schemas.openxmlformats.org/officeDocument/2006/relationships/image" Target="../media/image175.svg"/><Relationship Id="rId49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36.png"/><Relationship Id="rId18" Type="http://schemas.openxmlformats.org/officeDocument/2006/relationships/image" Target="../media/image193.svg"/><Relationship Id="rId26" Type="http://schemas.openxmlformats.org/officeDocument/2006/relationships/image" Target="../media/image195.svg"/><Relationship Id="rId3" Type="http://schemas.openxmlformats.org/officeDocument/2006/relationships/image" Target="../media/image188.png"/><Relationship Id="rId21" Type="http://schemas.openxmlformats.org/officeDocument/2006/relationships/image" Target="../media/image45.png"/><Relationship Id="rId7" Type="http://schemas.openxmlformats.org/officeDocument/2006/relationships/image" Target="../media/image86.png"/><Relationship Id="rId12" Type="http://schemas.openxmlformats.org/officeDocument/2006/relationships/image" Target="../media/image35.svg"/><Relationship Id="rId17" Type="http://schemas.openxmlformats.org/officeDocument/2006/relationships/image" Target="../media/image192.png"/><Relationship Id="rId25" Type="http://schemas.openxmlformats.org/officeDocument/2006/relationships/image" Target="../media/image19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9.svg"/><Relationship Id="rId20" Type="http://schemas.openxmlformats.org/officeDocument/2006/relationships/image" Target="../media/image10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1.svg"/><Relationship Id="rId11" Type="http://schemas.openxmlformats.org/officeDocument/2006/relationships/image" Target="../media/image34.png"/><Relationship Id="rId24" Type="http://schemas.openxmlformats.org/officeDocument/2006/relationships/image" Target="../media/image114.svg"/><Relationship Id="rId5" Type="http://schemas.openxmlformats.org/officeDocument/2006/relationships/image" Target="../media/image190.png"/><Relationship Id="rId15" Type="http://schemas.openxmlformats.org/officeDocument/2006/relationships/image" Target="../media/image98.png"/><Relationship Id="rId23" Type="http://schemas.openxmlformats.org/officeDocument/2006/relationships/image" Target="../media/image113.png"/><Relationship Id="rId10" Type="http://schemas.openxmlformats.org/officeDocument/2006/relationships/image" Target="../media/image25.svg"/><Relationship Id="rId19" Type="http://schemas.openxmlformats.org/officeDocument/2006/relationships/image" Target="../media/image107.png"/><Relationship Id="rId4" Type="http://schemas.openxmlformats.org/officeDocument/2006/relationships/image" Target="../media/image189.svg"/><Relationship Id="rId9" Type="http://schemas.openxmlformats.org/officeDocument/2006/relationships/image" Target="../media/image24.png"/><Relationship Id="rId14" Type="http://schemas.openxmlformats.org/officeDocument/2006/relationships/image" Target="../media/image37.svg"/><Relationship Id="rId22" Type="http://schemas.openxmlformats.org/officeDocument/2006/relationships/image" Target="../media/image4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svg"/><Relationship Id="rId13" Type="http://schemas.openxmlformats.org/officeDocument/2006/relationships/image" Target="../media/image194.png"/><Relationship Id="rId18" Type="http://schemas.openxmlformats.org/officeDocument/2006/relationships/image" Target="../media/image202.svg"/><Relationship Id="rId3" Type="http://schemas.openxmlformats.org/officeDocument/2006/relationships/image" Target="../media/image148.png"/><Relationship Id="rId21" Type="http://schemas.openxmlformats.org/officeDocument/2006/relationships/image" Target="../media/image107.png"/><Relationship Id="rId7" Type="http://schemas.openxmlformats.org/officeDocument/2006/relationships/image" Target="../media/image188.png"/><Relationship Id="rId12" Type="http://schemas.openxmlformats.org/officeDocument/2006/relationships/image" Target="../media/image37.svg"/><Relationship Id="rId17" Type="http://schemas.openxmlformats.org/officeDocument/2006/relationships/image" Target="../media/image20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00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8.svg"/><Relationship Id="rId11" Type="http://schemas.openxmlformats.org/officeDocument/2006/relationships/image" Target="../media/image36.png"/><Relationship Id="rId5" Type="http://schemas.openxmlformats.org/officeDocument/2006/relationships/image" Target="../media/image197.png"/><Relationship Id="rId15" Type="http://schemas.openxmlformats.org/officeDocument/2006/relationships/image" Target="../media/image199.png"/><Relationship Id="rId10" Type="http://schemas.openxmlformats.org/officeDocument/2006/relationships/image" Target="../media/image114.svg"/><Relationship Id="rId19" Type="http://schemas.openxmlformats.org/officeDocument/2006/relationships/image" Target="../media/image34.png"/><Relationship Id="rId4" Type="http://schemas.openxmlformats.org/officeDocument/2006/relationships/image" Target="../media/image196.svg"/><Relationship Id="rId9" Type="http://schemas.openxmlformats.org/officeDocument/2006/relationships/image" Target="../media/image113.png"/><Relationship Id="rId14" Type="http://schemas.openxmlformats.org/officeDocument/2006/relationships/image" Target="../media/image195.svg"/><Relationship Id="rId22" Type="http://schemas.openxmlformats.org/officeDocument/2006/relationships/image" Target="../media/image10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svg"/><Relationship Id="rId13" Type="http://schemas.openxmlformats.org/officeDocument/2006/relationships/image" Target="../media/image34.png"/><Relationship Id="rId18" Type="http://schemas.openxmlformats.org/officeDocument/2006/relationships/image" Target="../media/image108.svg"/><Relationship Id="rId3" Type="http://schemas.openxmlformats.org/officeDocument/2006/relationships/image" Target="../media/image148.png"/><Relationship Id="rId7" Type="http://schemas.openxmlformats.org/officeDocument/2006/relationships/image" Target="../media/image188.png"/><Relationship Id="rId12" Type="http://schemas.openxmlformats.org/officeDocument/2006/relationships/image" Target="../media/image37.sv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9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8.svg"/><Relationship Id="rId11" Type="http://schemas.openxmlformats.org/officeDocument/2006/relationships/image" Target="../media/image36.png"/><Relationship Id="rId5" Type="http://schemas.openxmlformats.org/officeDocument/2006/relationships/image" Target="../media/image197.png"/><Relationship Id="rId15" Type="http://schemas.openxmlformats.org/officeDocument/2006/relationships/image" Target="../media/image194.png"/><Relationship Id="rId10" Type="http://schemas.openxmlformats.org/officeDocument/2006/relationships/image" Target="../media/image114.svg"/><Relationship Id="rId4" Type="http://schemas.openxmlformats.org/officeDocument/2006/relationships/image" Target="../media/image196.svg"/><Relationship Id="rId9" Type="http://schemas.openxmlformats.org/officeDocument/2006/relationships/image" Target="../media/image113.png"/><Relationship Id="rId1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9" Type="http://schemas.openxmlformats.org/officeDocument/2006/relationships/image" Target="../media/image45.png"/><Relationship Id="rId21" Type="http://schemas.openxmlformats.org/officeDocument/2006/relationships/image" Target="../media/image27.svg"/><Relationship Id="rId34" Type="http://schemas.openxmlformats.org/officeDocument/2006/relationships/image" Target="../media/image40.svg"/><Relationship Id="rId42" Type="http://schemas.openxmlformats.org/officeDocument/2006/relationships/image" Target="../media/image48.png"/><Relationship Id="rId47" Type="http://schemas.openxmlformats.org/officeDocument/2006/relationships/image" Target="../media/image53.png"/><Relationship Id="rId50" Type="http://schemas.openxmlformats.org/officeDocument/2006/relationships/image" Target="../media/image56.svg"/><Relationship Id="rId55" Type="http://schemas.openxmlformats.org/officeDocument/2006/relationships/image" Target="../media/image6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29" Type="http://schemas.openxmlformats.org/officeDocument/2006/relationships/image" Target="../media/image35.svg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37" Type="http://schemas.openxmlformats.org/officeDocument/2006/relationships/image" Target="../media/image43.png"/><Relationship Id="rId40" Type="http://schemas.openxmlformats.org/officeDocument/2006/relationships/image" Target="../media/image46.svg"/><Relationship Id="rId45" Type="http://schemas.openxmlformats.org/officeDocument/2006/relationships/image" Target="../media/image51.png"/><Relationship Id="rId53" Type="http://schemas.openxmlformats.org/officeDocument/2006/relationships/image" Target="../media/image59.png"/><Relationship Id="rId58" Type="http://schemas.openxmlformats.org/officeDocument/2006/relationships/image" Target="../media/image64.svg"/><Relationship Id="rId5" Type="http://schemas.openxmlformats.org/officeDocument/2006/relationships/image" Target="../media/image11.png"/><Relationship Id="rId19" Type="http://schemas.openxmlformats.org/officeDocument/2006/relationships/image" Target="../media/image25.svg"/><Relationship Id="rId4" Type="http://schemas.openxmlformats.org/officeDocument/2006/relationships/image" Target="../media/image10.svg"/><Relationship Id="rId9" Type="http://schemas.openxmlformats.org/officeDocument/2006/relationships/image" Target="../media/image15.sv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svg"/><Relationship Id="rId30" Type="http://schemas.openxmlformats.org/officeDocument/2006/relationships/image" Target="../media/image36.png"/><Relationship Id="rId35" Type="http://schemas.openxmlformats.org/officeDocument/2006/relationships/image" Target="../media/image41.png"/><Relationship Id="rId43" Type="http://schemas.openxmlformats.org/officeDocument/2006/relationships/image" Target="../media/image49.png"/><Relationship Id="rId48" Type="http://schemas.openxmlformats.org/officeDocument/2006/relationships/image" Target="../media/image54.svg"/><Relationship Id="rId56" Type="http://schemas.openxmlformats.org/officeDocument/2006/relationships/image" Target="../media/image62.svg"/><Relationship Id="rId8" Type="http://schemas.openxmlformats.org/officeDocument/2006/relationships/image" Target="../media/image14.png"/><Relationship Id="rId51" Type="http://schemas.openxmlformats.org/officeDocument/2006/relationships/image" Target="../media/image57.png"/><Relationship Id="rId3" Type="http://schemas.openxmlformats.org/officeDocument/2006/relationships/image" Target="../media/image9.pn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33" Type="http://schemas.openxmlformats.org/officeDocument/2006/relationships/image" Target="../media/image39.png"/><Relationship Id="rId38" Type="http://schemas.openxmlformats.org/officeDocument/2006/relationships/image" Target="../media/image44.svg"/><Relationship Id="rId46" Type="http://schemas.openxmlformats.org/officeDocument/2006/relationships/image" Target="../media/image52.svg"/><Relationship Id="rId20" Type="http://schemas.openxmlformats.org/officeDocument/2006/relationships/image" Target="../media/image26.png"/><Relationship Id="rId41" Type="http://schemas.openxmlformats.org/officeDocument/2006/relationships/image" Target="../media/image47.png"/><Relationship Id="rId54" Type="http://schemas.openxmlformats.org/officeDocument/2006/relationships/image" Target="../media/image60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5" Type="http://schemas.openxmlformats.org/officeDocument/2006/relationships/image" Target="../media/image21.svg"/><Relationship Id="rId23" Type="http://schemas.openxmlformats.org/officeDocument/2006/relationships/image" Target="../media/image29.svg"/><Relationship Id="rId28" Type="http://schemas.openxmlformats.org/officeDocument/2006/relationships/image" Target="../media/image34.png"/><Relationship Id="rId36" Type="http://schemas.openxmlformats.org/officeDocument/2006/relationships/image" Target="../media/image42.svg"/><Relationship Id="rId49" Type="http://schemas.openxmlformats.org/officeDocument/2006/relationships/image" Target="../media/image55.png"/><Relationship Id="rId57" Type="http://schemas.openxmlformats.org/officeDocument/2006/relationships/image" Target="../media/image63.png"/><Relationship Id="rId10" Type="http://schemas.openxmlformats.org/officeDocument/2006/relationships/image" Target="../media/image16.png"/><Relationship Id="rId31" Type="http://schemas.openxmlformats.org/officeDocument/2006/relationships/image" Target="../media/image37.svg"/><Relationship Id="rId44" Type="http://schemas.openxmlformats.org/officeDocument/2006/relationships/image" Target="../media/image50.svg"/><Relationship Id="rId52" Type="http://schemas.openxmlformats.org/officeDocument/2006/relationships/image" Target="../media/image5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svg"/><Relationship Id="rId13" Type="http://schemas.openxmlformats.org/officeDocument/2006/relationships/image" Target="../media/image203.png"/><Relationship Id="rId18" Type="http://schemas.openxmlformats.org/officeDocument/2006/relationships/image" Target="../media/image35.svg"/><Relationship Id="rId3" Type="http://schemas.openxmlformats.org/officeDocument/2006/relationships/image" Target="../media/image109.png"/><Relationship Id="rId21" Type="http://schemas.openxmlformats.org/officeDocument/2006/relationships/image" Target="../media/image107.png"/><Relationship Id="rId7" Type="http://schemas.openxmlformats.org/officeDocument/2006/relationships/image" Target="../media/image188.png"/><Relationship Id="rId12" Type="http://schemas.openxmlformats.org/officeDocument/2006/relationships/image" Target="../media/image37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06.svg"/><Relationship Id="rId20" Type="http://schemas.openxmlformats.org/officeDocument/2006/relationships/image" Target="../media/image19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8.svg"/><Relationship Id="rId11" Type="http://schemas.openxmlformats.org/officeDocument/2006/relationships/image" Target="../media/image36.png"/><Relationship Id="rId5" Type="http://schemas.openxmlformats.org/officeDocument/2006/relationships/image" Target="../media/image197.png"/><Relationship Id="rId15" Type="http://schemas.openxmlformats.org/officeDocument/2006/relationships/image" Target="../media/image205.png"/><Relationship Id="rId10" Type="http://schemas.openxmlformats.org/officeDocument/2006/relationships/image" Target="../media/image114.svg"/><Relationship Id="rId19" Type="http://schemas.openxmlformats.org/officeDocument/2006/relationships/image" Target="../media/image194.png"/><Relationship Id="rId4" Type="http://schemas.openxmlformats.org/officeDocument/2006/relationships/image" Target="../media/image110.svg"/><Relationship Id="rId9" Type="http://schemas.openxmlformats.org/officeDocument/2006/relationships/image" Target="../media/image113.png"/><Relationship Id="rId14" Type="http://schemas.openxmlformats.org/officeDocument/2006/relationships/image" Target="../media/image204.svg"/><Relationship Id="rId22" Type="http://schemas.openxmlformats.org/officeDocument/2006/relationships/image" Target="../media/image10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svg"/><Relationship Id="rId13" Type="http://schemas.openxmlformats.org/officeDocument/2006/relationships/image" Target="../media/image203.png"/><Relationship Id="rId18" Type="http://schemas.openxmlformats.org/officeDocument/2006/relationships/image" Target="../media/image35.svg"/><Relationship Id="rId3" Type="http://schemas.openxmlformats.org/officeDocument/2006/relationships/image" Target="../media/image207.png"/><Relationship Id="rId21" Type="http://schemas.openxmlformats.org/officeDocument/2006/relationships/image" Target="../media/image107.png"/><Relationship Id="rId7" Type="http://schemas.openxmlformats.org/officeDocument/2006/relationships/image" Target="../media/image188.png"/><Relationship Id="rId12" Type="http://schemas.openxmlformats.org/officeDocument/2006/relationships/image" Target="../media/image37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06.svg"/><Relationship Id="rId20" Type="http://schemas.openxmlformats.org/officeDocument/2006/relationships/image" Target="../media/image19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8.svg"/><Relationship Id="rId11" Type="http://schemas.openxmlformats.org/officeDocument/2006/relationships/image" Target="../media/image36.png"/><Relationship Id="rId5" Type="http://schemas.openxmlformats.org/officeDocument/2006/relationships/image" Target="../media/image197.png"/><Relationship Id="rId15" Type="http://schemas.openxmlformats.org/officeDocument/2006/relationships/image" Target="../media/image205.png"/><Relationship Id="rId10" Type="http://schemas.openxmlformats.org/officeDocument/2006/relationships/image" Target="../media/image114.svg"/><Relationship Id="rId19" Type="http://schemas.openxmlformats.org/officeDocument/2006/relationships/image" Target="../media/image194.png"/><Relationship Id="rId4" Type="http://schemas.openxmlformats.org/officeDocument/2006/relationships/image" Target="../media/image208.svg"/><Relationship Id="rId9" Type="http://schemas.openxmlformats.org/officeDocument/2006/relationships/image" Target="../media/image113.png"/><Relationship Id="rId14" Type="http://schemas.openxmlformats.org/officeDocument/2006/relationships/image" Target="../media/image204.svg"/><Relationship Id="rId22" Type="http://schemas.openxmlformats.org/officeDocument/2006/relationships/image" Target="../media/image10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svg"/><Relationship Id="rId13" Type="http://schemas.openxmlformats.org/officeDocument/2006/relationships/image" Target="../media/image214.svg"/><Relationship Id="rId3" Type="http://schemas.openxmlformats.org/officeDocument/2006/relationships/image" Target="../media/image43.png"/><Relationship Id="rId7" Type="http://schemas.openxmlformats.org/officeDocument/2006/relationships/image" Target="../media/image211.png"/><Relationship Id="rId12" Type="http://schemas.openxmlformats.org/officeDocument/2006/relationships/image" Target="../media/image34.png"/><Relationship Id="rId17" Type="http://schemas.openxmlformats.org/officeDocument/2006/relationships/image" Target="../media/image218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svg"/><Relationship Id="rId11" Type="http://schemas.openxmlformats.org/officeDocument/2006/relationships/image" Target="../media/image213.png"/><Relationship Id="rId5" Type="http://schemas.openxmlformats.org/officeDocument/2006/relationships/image" Target="../media/image209.png"/><Relationship Id="rId15" Type="http://schemas.openxmlformats.org/officeDocument/2006/relationships/image" Target="../media/image216.svg"/><Relationship Id="rId10" Type="http://schemas.openxmlformats.org/officeDocument/2006/relationships/image" Target="../media/image191.svg"/><Relationship Id="rId4" Type="http://schemas.openxmlformats.org/officeDocument/2006/relationships/image" Target="../media/image44.svg"/><Relationship Id="rId9" Type="http://schemas.openxmlformats.org/officeDocument/2006/relationships/image" Target="../media/image190.png"/><Relationship Id="rId14" Type="http://schemas.openxmlformats.org/officeDocument/2006/relationships/image" Target="../media/image2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svg"/><Relationship Id="rId13" Type="http://schemas.openxmlformats.org/officeDocument/2006/relationships/image" Target="../media/image209.png"/><Relationship Id="rId18" Type="http://schemas.openxmlformats.org/officeDocument/2006/relationships/image" Target="../media/image191.svg"/><Relationship Id="rId3" Type="http://schemas.openxmlformats.org/officeDocument/2006/relationships/image" Target="../media/image217.png"/><Relationship Id="rId21" Type="http://schemas.openxmlformats.org/officeDocument/2006/relationships/image" Target="../media/image35.svg"/><Relationship Id="rId7" Type="http://schemas.openxmlformats.org/officeDocument/2006/relationships/image" Target="../media/image117.png"/><Relationship Id="rId12" Type="http://schemas.openxmlformats.org/officeDocument/2006/relationships/image" Target="../media/image44.svg"/><Relationship Id="rId17" Type="http://schemas.openxmlformats.org/officeDocument/2006/relationships/image" Target="../media/image19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2.sv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5.svg"/><Relationship Id="rId11" Type="http://schemas.openxmlformats.org/officeDocument/2006/relationships/image" Target="../media/image43.png"/><Relationship Id="rId5" Type="http://schemas.openxmlformats.org/officeDocument/2006/relationships/image" Target="../media/image154.png"/><Relationship Id="rId15" Type="http://schemas.openxmlformats.org/officeDocument/2006/relationships/image" Target="../media/image211.png"/><Relationship Id="rId10" Type="http://schemas.openxmlformats.org/officeDocument/2006/relationships/image" Target="../media/image216.svg"/><Relationship Id="rId19" Type="http://schemas.openxmlformats.org/officeDocument/2006/relationships/image" Target="../media/image213.png"/><Relationship Id="rId4" Type="http://schemas.openxmlformats.org/officeDocument/2006/relationships/image" Target="../media/image218.svg"/><Relationship Id="rId9" Type="http://schemas.openxmlformats.org/officeDocument/2006/relationships/image" Target="../media/image215.png"/><Relationship Id="rId14" Type="http://schemas.openxmlformats.org/officeDocument/2006/relationships/image" Target="../media/image21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svg"/><Relationship Id="rId13" Type="http://schemas.openxmlformats.org/officeDocument/2006/relationships/image" Target="../media/image44.svg"/><Relationship Id="rId3" Type="http://schemas.openxmlformats.org/officeDocument/2006/relationships/image" Target="../media/image215.png"/><Relationship Id="rId7" Type="http://schemas.openxmlformats.org/officeDocument/2006/relationships/image" Target="../media/image20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8.svg"/><Relationship Id="rId11" Type="http://schemas.openxmlformats.org/officeDocument/2006/relationships/image" Target="../media/image35.svg"/><Relationship Id="rId5" Type="http://schemas.openxmlformats.org/officeDocument/2006/relationships/image" Target="../media/image217.png"/><Relationship Id="rId10" Type="http://schemas.openxmlformats.org/officeDocument/2006/relationships/image" Target="../media/image34.png"/><Relationship Id="rId4" Type="http://schemas.openxmlformats.org/officeDocument/2006/relationships/image" Target="../media/image216.svg"/><Relationship Id="rId9" Type="http://schemas.openxmlformats.org/officeDocument/2006/relationships/image" Target="../media/image21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svg"/><Relationship Id="rId18" Type="http://schemas.openxmlformats.org/officeDocument/2006/relationships/image" Target="../media/image78.png"/><Relationship Id="rId26" Type="http://schemas.openxmlformats.org/officeDocument/2006/relationships/image" Target="../media/image84.png"/><Relationship Id="rId39" Type="http://schemas.openxmlformats.org/officeDocument/2006/relationships/image" Target="../media/image44.svg"/><Relationship Id="rId21" Type="http://schemas.openxmlformats.org/officeDocument/2006/relationships/image" Target="../media/image80.svg"/><Relationship Id="rId34" Type="http://schemas.openxmlformats.org/officeDocument/2006/relationships/image" Target="../media/image34.png"/><Relationship Id="rId42" Type="http://schemas.openxmlformats.org/officeDocument/2006/relationships/image" Target="../media/image94.png"/><Relationship Id="rId47" Type="http://schemas.openxmlformats.org/officeDocument/2006/relationships/image" Target="../media/image99.svg"/><Relationship Id="rId50" Type="http://schemas.openxmlformats.org/officeDocument/2006/relationships/image" Target="../media/image102.svg"/><Relationship Id="rId55" Type="http://schemas.openxmlformats.org/officeDocument/2006/relationships/image" Target="../media/image10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6.png"/><Relationship Id="rId29" Type="http://schemas.openxmlformats.org/officeDocument/2006/relationships/image" Target="../media/image87.svg"/><Relationship Id="rId11" Type="http://schemas.openxmlformats.org/officeDocument/2006/relationships/image" Target="../media/image73.png"/><Relationship Id="rId24" Type="http://schemas.openxmlformats.org/officeDocument/2006/relationships/image" Target="../media/image26.png"/><Relationship Id="rId32" Type="http://schemas.openxmlformats.org/officeDocument/2006/relationships/image" Target="../media/image32.png"/><Relationship Id="rId37" Type="http://schemas.openxmlformats.org/officeDocument/2006/relationships/image" Target="../media/image91.svg"/><Relationship Id="rId40" Type="http://schemas.openxmlformats.org/officeDocument/2006/relationships/image" Target="../media/image92.png"/><Relationship Id="rId45" Type="http://schemas.openxmlformats.org/officeDocument/2006/relationships/image" Target="../media/image97.svg"/><Relationship Id="rId53" Type="http://schemas.openxmlformats.org/officeDocument/2006/relationships/image" Target="../media/image103.pn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19" Type="http://schemas.openxmlformats.org/officeDocument/2006/relationships/image" Target="../media/image79.svg"/><Relationship Id="rId31" Type="http://schemas.openxmlformats.org/officeDocument/2006/relationships/image" Target="../media/image89.svg"/><Relationship Id="rId44" Type="http://schemas.openxmlformats.org/officeDocument/2006/relationships/image" Target="../media/image96.png"/><Relationship Id="rId52" Type="http://schemas.openxmlformats.org/officeDocument/2006/relationships/image" Target="../media/image46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Relationship Id="rId14" Type="http://schemas.openxmlformats.org/officeDocument/2006/relationships/image" Target="../media/image22.png"/><Relationship Id="rId22" Type="http://schemas.openxmlformats.org/officeDocument/2006/relationships/image" Target="../media/image81.png"/><Relationship Id="rId27" Type="http://schemas.openxmlformats.org/officeDocument/2006/relationships/image" Target="../media/image85.svg"/><Relationship Id="rId30" Type="http://schemas.openxmlformats.org/officeDocument/2006/relationships/image" Target="../media/image88.png"/><Relationship Id="rId35" Type="http://schemas.openxmlformats.org/officeDocument/2006/relationships/image" Target="../media/image35.svg"/><Relationship Id="rId43" Type="http://schemas.openxmlformats.org/officeDocument/2006/relationships/image" Target="../media/image95.svg"/><Relationship Id="rId48" Type="http://schemas.openxmlformats.org/officeDocument/2006/relationships/image" Target="../media/image100.emf"/><Relationship Id="rId56" Type="http://schemas.openxmlformats.org/officeDocument/2006/relationships/image" Target="../media/image106.svg"/><Relationship Id="rId8" Type="http://schemas.openxmlformats.org/officeDocument/2006/relationships/image" Target="../media/image70.svg"/><Relationship Id="rId51" Type="http://schemas.openxmlformats.org/officeDocument/2006/relationships/image" Target="../media/image45.png"/><Relationship Id="rId3" Type="http://schemas.openxmlformats.org/officeDocument/2006/relationships/image" Target="../media/image65.png"/><Relationship Id="rId12" Type="http://schemas.openxmlformats.org/officeDocument/2006/relationships/image" Target="../media/image74.png"/><Relationship Id="rId17" Type="http://schemas.openxmlformats.org/officeDocument/2006/relationships/image" Target="../media/image77.svg"/><Relationship Id="rId25" Type="http://schemas.openxmlformats.org/officeDocument/2006/relationships/image" Target="../media/image83.svg"/><Relationship Id="rId33" Type="http://schemas.openxmlformats.org/officeDocument/2006/relationships/image" Target="../media/image33.svg"/><Relationship Id="rId38" Type="http://schemas.openxmlformats.org/officeDocument/2006/relationships/image" Target="../media/image43.png"/><Relationship Id="rId46" Type="http://schemas.openxmlformats.org/officeDocument/2006/relationships/image" Target="../media/image98.png"/><Relationship Id="rId20" Type="http://schemas.openxmlformats.org/officeDocument/2006/relationships/image" Target="../media/image30.png"/><Relationship Id="rId41" Type="http://schemas.openxmlformats.org/officeDocument/2006/relationships/image" Target="../media/image93.svg"/><Relationship Id="rId54" Type="http://schemas.openxmlformats.org/officeDocument/2006/relationships/image" Target="../media/image104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svg"/><Relationship Id="rId15" Type="http://schemas.openxmlformats.org/officeDocument/2006/relationships/image" Target="../media/image23.svg"/><Relationship Id="rId23" Type="http://schemas.openxmlformats.org/officeDocument/2006/relationships/image" Target="../media/image82.svg"/><Relationship Id="rId28" Type="http://schemas.openxmlformats.org/officeDocument/2006/relationships/image" Target="../media/image86.png"/><Relationship Id="rId36" Type="http://schemas.openxmlformats.org/officeDocument/2006/relationships/image" Target="../media/image90.png"/><Relationship Id="rId49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73.png"/><Relationship Id="rId3" Type="http://schemas.openxmlformats.org/officeDocument/2006/relationships/image" Target="../media/image107.png"/><Relationship Id="rId7" Type="http://schemas.openxmlformats.org/officeDocument/2006/relationships/image" Target="../media/image34.png"/><Relationship Id="rId12" Type="http://schemas.openxmlformats.org/officeDocument/2006/relationships/image" Target="../media/image7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svg"/><Relationship Id="rId11" Type="http://schemas.openxmlformats.org/officeDocument/2006/relationships/image" Target="../media/image71.png"/><Relationship Id="rId5" Type="http://schemas.openxmlformats.org/officeDocument/2006/relationships/image" Target="../media/image24.png"/><Relationship Id="rId15" Type="http://schemas.openxmlformats.org/officeDocument/2006/relationships/image" Target="../media/image75.svg"/><Relationship Id="rId10" Type="http://schemas.openxmlformats.org/officeDocument/2006/relationships/image" Target="../media/image37.svg"/><Relationship Id="rId4" Type="http://schemas.openxmlformats.org/officeDocument/2006/relationships/image" Target="../media/image108.svg"/><Relationship Id="rId9" Type="http://schemas.openxmlformats.org/officeDocument/2006/relationships/image" Target="../media/image36.png"/><Relationship Id="rId1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19.svg"/><Relationship Id="rId26" Type="http://schemas.openxmlformats.org/officeDocument/2006/relationships/image" Target="../media/image72.svg"/><Relationship Id="rId21" Type="http://schemas.openxmlformats.org/officeDocument/2006/relationships/image" Target="../media/image32.png"/><Relationship Id="rId34" Type="http://schemas.openxmlformats.org/officeDocument/2006/relationships/image" Target="../media/image37.svg"/><Relationship Id="rId7" Type="http://schemas.openxmlformats.org/officeDocument/2006/relationships/image" Target="../media/image113.png"/><Relationship Id="rId12" Type="http://schemas.openxmlformats.org/officeDocument/2006/relationships/image" Target="../media/image116.svg"/><Relationship Id="rId17" Type="http://schemas.openxmlformats.org/officeDocument/2006/relationships/image" Target="../media/image28.png"/><Relationship Id="rId25" Type="http://schemas.openxmlformats.org/officeDocument/2006/relationships/image" Target="../media/image71.png"/><Relationship Id="rId33" Type="http://schemas.openxmlformats.org/officeDocument/2006/relationships/image" Target="../media/image36.png"/><Relationship Id="rId38" Type="http://schemas.openxmlformats.org/officeDocument/2006/relationships/image" Target="../media/image125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3.svg"/><Relationship Id="rId20" Type="http://schemas.openxmlformats.org/officeDocument/2006/relationships/image" Target="../media/image80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2.svg"/><Relationship Id="rId11" Type="http://schemas.openxmlformats.org/officeDocument/2006/relationships/image" Target="../media/image115.png"/><Relationship Id="rId24" Type="http://schemas.openxmlformats.org/officeDocument/2006/relationships/image" Target="../media/image75.svg"/><Relationship Id="rId32" Type="http://schemas.openxmlformats.org/officeDocument/2006/relationships/image" Target="../media/image123.svg"/><Relationship Id="rId37" Type="http://schemas.openxmlformats.org/officeDocument/2006/relationships/image" Target="../media/image124.png"/><Relationship Id="rId5" Type="http://schemas.openxmlformats.org/officeDocument/2006/relationships/image" Target="../media/image111.png"/><Relationship Id="rId15" Type="http://schemas.openxmlformats.org/officeDocument/2006/relationships/image" Target="../media/image26.png"/><Relationship Id="rId23" Type="http://schemas.openxmlformats.org/officeDocument/2006/relationships/image" Target="../media/image74.png"/><Relationship Id="rId28" Type="http://schemas.openxmlformats.org/officeDocument/2006/relationships/image" Target="../media/image121.svg"/><Relationship Id="rId36" Type="http://schemas.openxmlformats.org/officeDocument/2006/relationships/image" Target="../media/image46.svg"/><Relationship Id="rId10" Type="http://schemas.openxmlformats.org/officeDocument/2006/relationships/image" Target="../media/image108.svg"/><Relationship Id="rId19" Type="http://schemas.openxmlformats.org/officeDocument/2006/relationships/image" Target="../media/image30.png"/><Relationship Id="rId31" Type="http://schemas.openxmlformats.org/officeDocument/2006/relationships/image" Target="../media/image122.png"/><Relationship Id="rId4" Type="http://schemas.openxmlformats.org/officeDocument/2006/relationships/image" Target="../media/image110.svg"/><Relationship Id="rId9" Type="http://schemas.openxmlformats.org/officeDocument/2006/relationships/image" Target="../media/image107.png"/><Relationship Id="rId14" Type="http://schemas.openxmlformats.org/officeDocument/2006/relationships/image" Target="../media/image118.svg"/><Relationship Id="rId22" Type="http://schemas.openxmlformats.org/officeDocument/2006/relationships/image" Target="../media/image33.svg"/><Relationship Id="rId27" Type="http://schemas.openxmlformats.org/officeDocument/2006/relationships/image" Target="../media/image120.png"/><Relationship Id="rId30" Type="http://schemas.openxmlformats.org/officeDocument/2006/relationships/image" Target="../media/image35.svg"/><Relationship Id="rId35" Type="http://schemas.openxmlformats.org/officeDocument/2006/relationships/image" Target="../media/image45.png"/><Relationship Id="rId8" Type="http://schemas.openxmlformats.org/officeDocument/2006/relationships/image" Target="../media/image114.svg"/><Relationship Id="rId3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13" Type="http://schemas.openxmlformats.org/officeDocument/2006/relationships/image" Target="../media/image28.png"/><Relationship Id="rId18" Type="http://schemas.openxmlformats.org/officeDocument/2006/relationships/image" Target="../media/image133.svg"/><Relationship Id="rId26" Type="http://schemas.openxmlformats.org/officeDocument/2006/relationships/image" Target="../media/image141.svg"/><Relationship Id="rId3" Type="http://schemas.openxmlformats.org/officeDocument/2006/relationships/image" Target="../media/image26.png"/><Relationship Id="rId21" Type="http://schemas.openxmlformats.org/officeDocument/2006/relationships/image" Target="../media/image136.png"/><Relationship Id="rId7" Type="http://schemas.openxmlformats.org/officeDocument/2006/relationships/image" Target="../media/image128.png"/><Relationship Id="rId12" Type="http://schemas.openxmlformats.org/officeDocument/2006/relationships/image" Target="../media/image114.sv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1.svg"/><Relationship Id="rId20" Type="http://schemas.openxmlformats.org/officeDocument/2006/relationships/image" Target="../media/image135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7.svg"/><Relationship Id="rId11" Type="http://schemas.openxmlformats.org/officeDocument/2006/relationships/image" Target="../media/image113.png"/><Relationship Id="rId24" Type="http://schemas.openxmlformats.org/officeDocument/2006/relationships/image" Target="../media/image139.svg"/><Relationship Id="rId32" Type="http://schemas.openxmlformats.org/officeDocument/2006/relationships/image" Target="../media/image145.svg"/><Relationship Id="rId5" Type="http://schemas.openxmlformats.org/officeDocument/2006/relationships/image" Target="../media/image126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28" Type="http://schemas.openxmlformats.org/officeDocument/2006/relationships/image" Target="../media/image143.svg"/><Relationship Id="rId10" Type="http://schemas.openxmlformats.org/officeDocument/2006/relationships/image" Target="../media/image110.svg"/><Relationship Id="rId19" Type="http://schemas.openxmlformats.org/officeDocument/2006/relationships/image" Target="../media/image134.png"/><Relationship Id="rId31" Type="http://schemas.openxmlformats.org/officeDocument/2006/relationships/image" Target="../media/image144.png"/><Relationship Id="rId4" Type="http://schemas.openxmlformats.org/officeDocument/2006/relationships/image" Target="../media/image27.svg"/><Relationship Id="rId9" Type="http://schemas.openxmlformats.org/officeDocument/2006/relationships/image" Target="../media/image109.png"/><Relationship Id="rId14" Type="http://schemas.openxmlformats.org/officeDocument/2006/relationships/image" Target="../media/image29.svg"/><Relationship Id="rId22" Type="http://schemas.openxmlformats.org/officeDocument/2006/relationships/image" Target="../media/image137.svg"/><Relationship Id="rId27" Type="http://schemas.openxmlformats.org/officeDocument/2006/relationships/image" Target="../media/image142.png"/><Relationship Id="rId30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svg"/><Relationship Id="rId13" Type="http://schemas.openxmlformats.org/officeDocument/2006/relationships/image" Target="../media/image73.png"/><Relationship Id="rId18" Type="http://schemas.openxmlformats.org/officeDocument/2006/relationships/image" Target="../media/image156.png"/><Relationship Id="rId3" Type="http://schemas.openxmlformats.org/officeDocument/2006/relationships/image" Target="../media/image146.png"/><Relationship Id="rId21" Type="http://schemas.openxmlformats.org/officeDocument/2006/relationships/image" Target="../media/image46.svg"/><Relationship Id="rId7" Type="http://schemas.openxmlformats.org/officeDocument/2006/relationships/image" Target="../media/image150.png"/><Relationship Id="rId12" Type="http://schemas.openxmlformats.org/officeDocument/2006/relationships/image" Target="../media/image72.svg"/><Relationship Id="rId17" Type="http://schemas.openxmlformats.org/officeDocument/2006/relationships/image" Target="../media/image155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4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9.svg"/><Relationship Id="rId11" Type="http://schemas.openxmlformats.org/officeDocument/2006/relationships/image" Target="../media/image71.png"/><Relationship Id="rId5" Type="http://schemas.openxmlformats.org/officeDocument/2006/relationships/image" Target="../media/image148.png"/><Relationship Id="rId15" Type="http://schemas.openxmlformats.org/officeDocument/2006/relationships/image" Target="../media/image37.svg"/><Relationship Id="rId10" Type="http://schemas.openxmlformats.org/officeDocument/2006/relationships/image" Target="../media/image153.svg"/><Relationship Id="rId19" Type="http://schemas.openxmlformats.org/officeDocument/2006/relationships/image" Target="../media/image157.svg"/><Relationship Id="rId4" Type="http://schemas.openxmlformats.org/officeDocument/2006/relationships/image" Target="../media/image147.svg"/><Relationship Id="rId9" Type="http://schemas.openxmlformats.org/officeDocument/2006/relationships/image" Target="../media/image152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164.svg"/><Relationship Id="rId3" Type="http://schemas.openxmlformats.org/officeDocument/2006/relationships/image" Target="../media/image158.png"/><Relationship Id="rId7" Type="http://schemas.openxmlformats.org/officeDocument/2006/relationships/image" Target="../media/image67.png"/><Relationship Id="rId12" Type="http://schemas.openxmlformats.org/officeDocument/2006/relationships/image" Target="../media/image16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svg"/><Relationship Id="rId11" Type="http://schemas.openxmlformats.org/officeDocument/2006/relationships/image" Target="../media/image162.png"/><Relationship Id="rId5" Type="http://schemas.openxmlformats.org/officeDocument/2006/relationships/image" Target="../media/image36.png"/><Relationship Id="rId10" Type="http://schemas.openxmlformats.org/officeDocument/2006/relationships/image" Target="../media/image161.svg"/><Relationship Id="rId4" Type="http://schemas.openxmlformats.org/officeDocument/2006/relationships/image" Target="../media/image159.svg"/><Relationship Id="rId9" Type="http://schemas.openxmlformats.org/officeDocument/2006/relationships/image" Target="../media/image160.png"/><Relationship Id="rId14" Type="http://schemas.openxmlformats.org/officeDocument/2006/relationships/image" Target="../media/image16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svg"/><Relationship Id="rId3" Type="http://schemas.openxmlformats.org/officeDocument/2006/relationships/image" Target="../media/image158.png"/><Relationship Id="rId7" Type="http://schemas.openxmlformats.org/officeDocument/2006/relationships/image" Target="../media/image166.png"/><Relationship Id="rId12" Type="http://schemas.openxmlformats.org/officeDocument/2006/relationships/image" Target="../media/image16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svg"/><Relationship Id="rId11" Type="http://schemas.openxmlformats.org/officeDocument/2006/relationships/image" Target="../media/image162.png"/><Relationship Id="rId5" Type="http://schemas.openxmlformats.org/officeDocument/2006/relationships/image" Target="../media/image36.png"/><Relationship Id="rId10" Type="http://schemas.openxmlformats.org/officeDocument/2006/relationships/image" Target="../media/image68.svg"/><Relationship Id="rId4" Type="http://schemas.openxmlformats.org/officeDocument/2006/relationships/image" Target="../media/image159.svg"/><Relationship Id="rId9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62483D-DC89-FD43-EFCB-2FB9B66DB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A3468E-2CB7-6A5D-2627-B3953C656921}"/>
              </a:ext>
            </a:extLst>
          </p:cNvPr>
          <p:cNvSpPr txBox="1"/>
          <p:nvPr/>
        </p:nvSpPr>
        <p:spPr>
          <a:xfrm>
            <a:off x="2714560" y="5898971"/>
            <a:ext cx="6762878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7030A0"/>
                    </a:gs>
                    <a:gs pos="100000">
                      <a:srgbClr val="0078D4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aka.ms/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7030A0"/>
                    </a:gs>
                    <a:gs pos="100000">
                      <a:srgbClr val="0078D4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ArcJumpstart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7030A0"/>
                  </a:gs>
                  <a:gs pos="100000">
                    <a:srgbClr val="0078D4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82AC582-0C64-98A9-7357-D74993A7B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271" y="2056282"/>
            <a:ext cx="7077456" cy="274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12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0104D-836F-9418-B1D3-EF3A8B99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750A78C-713B-3B1B-B391-F6FCB48B8070}"/>
              </a:ext>
            </a:extLst>
          </p:cNvPr>
          <p:cNvSpPr/>
          <p:nvPr/>
        </p:nvSpPr>
        <p:spPr bwMode="auto">
          <a:xfrm rot="10800000">
            <a:off x="164954" y="3023194"/>
            <a:ext cx="11842646" cy="3764829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913D47F-D1B7-2CD1-325D-3083D91E4FC5}"/>
              </a:ext>
            </a:extLst>
          </p:cNvPr>
          <p:cNvSpPr/>
          <p:nvPr/>
        </p:nvSpPr>
        <p:spPr bwMode="auto">
          <a:xfrm>
            <a:off x="3409858" y="1575596"/>
            <a:ext cx="1518113" cy="1069788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Network switch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13ED761-FFFD-B275-8A00-3038EB148BA5}"/>
              </a:ext>
            </a:extLst>
          </p:cNvPr>
          <p:cNvSpPr/>
          <p:nvPr/>
        </p:nvSpPr>
        <p:spPr bwMode="auto">
          <a:xfrm rot="10800000">
            <a:off x="3578295" y="1841885"/>
            <a:ext cx="1159435" cy="335280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F4D056C-3962-C222-1F73-47BCBECE7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376478" y="1927610"/>
            <a:ext cx="182880" cy="18288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8B76369-A2EA-4E1D-99EF-B5BB20F7D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169874" y="1927610"/>
            <a:ext cx="182880" cy="18288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BD24CDF-7583-124C-3C9F-D114B879C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963270" y="1927610"/>
            <a:ext cx="182880" cy="18288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DB35E0A3-AB42-9246-1524-EAD6A864E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756666" y="1927610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DEE8D6-9E1E-778F-69AE-E3063EFB9414}"/>
              </a:ext>
            </a:extLst>
          </p:cNvPr>
          <p:cNvCxnSpPr>
            <a:cxnSpLocks/>
          </p:cNvCxnSpPr>
          <p:nvPr/>
        </p:nvCxnSpPr>
        <p:spPr>
          <a:xfrm>
            <a:off x="4927971" y="2013970"/>
            <a:ext cx="2441594" cy="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84A8FCA-0CF2-2ED0-26B1-414999156818}"/>
              </a:ext>
            </a:extLst>
          </p:cNvPr>
          <p:cNvCxnSpPr>
            <a:cxnSpLocks/>
            <a:stCxn id="28" idx="0"/>
            <a:endCxn id="76" idx="1"/>
          </p:cNvCxnSpPr>
          <p:nvPr/>
        </p:nvCxnSpPr>
        <p:spPr>
          <a:xfrm rot="5400000" flipH="1" flipV="1">
            <a:off x="4580478" y="901623"/>
            <a:ext cx="262411" cy="1085537"/>
          </a:xfrm>
          <a:prstGeom prst="bentConnector2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3EF9CA8-3BB1-24CF-E2F9-BF517B206307}"/>
              </a:ext>
            </a:extLst>
          </p:cNvPr>
          <p:cNvSpPr/>
          <p:nvPr/>
        </p:nvSpPr>
        <p:spPr bwMode="auto">
          <a:xfrm>
            <a:off x="7369565" y="1575596"/>
            <a:ext cx="1518113" cy="1069788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Network switch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EB25C1-7206-29CB-BC6B-89859F45DF12}"/>
              </a:ext>
            </a:extLst>
          </p:cNvPr>
          <p:cNvSpPr/>
          <p:nvPr/>
        </p:nvSpPr>
        <p:spPr bwMode="auto">
          <a:xfrm rot="10800000">
            <a:off x="7538002" y="1841885"/>
            <a:ext cx="1159435" cy="335280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1876A8C-6DB7-0756-90A0-83364FE3E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336185" y="1927610"/>
            <a:ext cx="182880" cy="18288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32CF52D-A6F8-5A8A-9219-EE58C5EAD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129581" y="1927610"/>
            <a:ext cx="182880" cy="18288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78D4CE6-FDD1-BC79-3C54-493BB1F45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922977" y="1927610"/>
            <a:ext cx="182880" cy="18288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2FCCA85-054D-3DFC-2DA3-0CB2E33F4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716373" y="1927610"/>
            <a:ext cx="182880" cy="18288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FC5D4D-27F3-9999-15F2-527928DD9214}"/>
              </a:ext>
            </a:extLst>
          </p:cNvPr>
          <p:cNvSpPr/>
          <p:nvPr/>
        </p:nvSpPr>
        <p:spPr bwMode="auto">
          <a:xfrm>
            <a:off x="3505893" y="2277630"/>
            <a:ext cx="5292544" cy="409664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5875" cap="flat" cmpd="sng" algn="ctr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63D3549-D875-9453-F4BD-AD8D1A22E8AE}"/>
              </a:ext>
            </a:extLst>
          </p:cNvPr>
          <p:cNvSpPr/>
          <p:nvPr/>
        </p:nvSpPr>
        <p:spPr bwMode="auto">
          <a:xfrm>
            <a:off x="5050935" y="2387528"/>
            <a:ext cx="2195998" cy="182880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and Compute networks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1A7C694-C6FF-2CFF-B43D-CAFBA39B3AFA}"/>
              </a:ext>
            </a:extLst>
          </p:cNvPr>
          <p:cNvSpPr/>
          <p:nvPr/>
        </p:nvSpPr>
        <p:spPr bwMode="auto">
          <a:xfrm>
            <a:off x="3622395" y="2387528"/>
            <a:ext cx="1093702" cy="18288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Trunk Port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A2ADFC5-5211-1CE4-198A-330E8DA1B8C0}"/>
              </a:ext>
            </a:extLst>
          </p:cNvPr>
          <p:cNvSpPr/>
          <p:nvPr/>
        </p:nvSpPr>
        <p:spPr bwMode="auto">
          <a:xfrm>
            <a:off x="7581771" y="2387528"/>
            <a:ext cx="1093702" cy="18288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Trunk Port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38E118C-F1A6-134D-5180-AD771AA82261}"/>
              </a:ext>
            </a:extLst>
          </p:cNvPr>
          <p:cNvCxnSpPr>
            <a:cxnSpLocks/>
            <a:stCxn id="76" idx="3"/>
            <a:endCxn id="19" idx="0"/>
          </p:cNvCxnSpPr>
          <p:nvPr/>
        </p:nvCxnSpPr>
        <p:spPr>
          <a:xfrm>
            <a:off x="7062859" y="1313185"/>
            <a:ext cx="1065763" cy="262411"/>
          </a:xfrm>
          <a:prstGeom prst="bentConnector2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278F2E8-19B3-BBD3-6EA4-E5135E9BF1D8}"/>
              </a:ext>
            </a:extLst>
          </p:cNvPr>
          <p:cNvSpPr/>
          <p:nvPr/>
        </p:nvSpPr>
        <p:spPr bwMode="auto">
          <a:xfrm>
            <a:off x="1301481" y="3413924"/>
            <a:ext cx="3056275" cy="2182588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ACEAA61-C201-0B81-95CD-14479FFD3362}"/>
              </a:ext>
            </a:extLst>
          </p:cNvPr>
          <p:cNvSpPr/>
          <p:nvPr/>
        </p:nvSpPr>
        <p:spPr bwMode="auto">
          <a:xfrm>
            <a:off x="4620637" y="3413924"/>
            <a:ext cx="3056275" cy="2182588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4982C999-01A9-EB36-2F16-52021ED91DDC}"/>
              </a:ext>
            </a:extLst>
          </p:cNvPr>
          <p:cNvSpPr/>
          <p:nvPr/>
        </p:nvSpPr>
        <p:spPr bwMode="auto">
          <a:xfrm>
            <a:off x="7926774" y="3429000"/>
            <a:ext cx="3056275" cy="2182588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3FDB57CF-E0F7-E86D-5B41-57015A4435F8}"/>
              </a:ext>
            </a:extLst>
          </p:cNvPr>
          <p:cNvSpPr/>
          <p:nvPr/>
        </p:nvSpPr>
        <p:spPr bwMode="auto">
          <a:xfrm rot="10800000">
            <a:off x="1200850" y="3083757"/>
            <a:ext cx="9895839" cy="1032170"/>
          </a:xfrm>
          <a:prstGeom prst="roundRect">
            <a:avLst>
              <a:gd name="adj" fmla="val 4645"/>
            </a:avLst>
          </a:prstGeom>
          <a:noFill/>
          <a:ln w="19050" cap="flat" cmpd="sng" algn="ctr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A512CC4-110F-74CF-8A99-796D29373FAC}"/>
              </a:ext>
            </a:extLst>
          </p:cNvPr>
          <p:cNvSpPr/>
          <p:nvPr/>
        </p:nvSpPr>
        <p:spPr bwMode="auto">
          <a:xfrm>
            <a:off x="9776103" y="3168707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E34A2CE3-DA33-6CF7-5B41-E1FA25A40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951880" y="3221946"/>
            <a:ext cx="311749" cy="318771"/>
          </a:xfrm>
          <a:prstGeom prst="rect">
            <a:avLst/>
          </a:prstGeom>
          <a:effectLst/>
        </p:spPr>
      </p:pic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80864B56-C956-4A88-54DA-CBB457780E30}"/>
              </a:ext>
            </a:extLst>
          </p:cNvPr>
          <p:cNvSpPr/>
          <p:nvPr/>
        </p:nvSpPr>
        <p:spPr bwMode="auto">
          <a:xfrm>
            <a:off x="8496457" y="3168707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93D1BE8-F7FA-8386-6122-B40D29FDA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672234" y="3221946"/>
            <a:ext cx="311749" cy="318771"/>
          </a:xfrm>
          <a:prstGeom prst="rect">
            <a:avLst/>
          </a:prstGeom>
          <a:effectLst/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740C5F1-8616-1BD5-CF4E-BCF735895DED}"/>
              </a:ext>
            </a:extLst>
          </p:cNvPr>
          <p:cNvSpPr/>
          <p:nvPr/>
        </p:nvSpPr>
        <p:spPr bwMode="auto">
          <a:xfrm>
            <a:off x="8496676" y="3798144"/>
            <a:ext cx="1942728" cy="246888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Intent</a:t>
            </a: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7AB06FF8-CFB1-8784-53D1-98E8B423B22E}"/>
              </a:ext>
            </a:extLst>
          </p:cNvPr>
          <p:cNvCxnSpPr>
            <a:cxnSpLocks/>
            <a:stCxn id="52" idx="0"/>
          </p:cNvCxnSpPr>
          <p:nvPr/>
        </p:nvCxnSpPr>
        <p:spPr>
          <a:xfrm rot="5400000" flipH="1" flipV="1">
            <a:off x="2586459" y="2405816"/>
            <a:ext cx="366228" cy="1159554"/>
          </a:xfrm>
          <a:prstGeom prst="bentConnector2">
            <a:avLst/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EBDABF2-42C0-F912-C322-D7C08B0B8390}"/>
              </a:ext>
            </a:extLst>
          </p:cNvPr>
          <p:cNvCxnSpPr>
            <a:cxnSpLocks/>
            <a:stCxn id="61" idx="0"/>
            <a:endCxn id="18" idx="2"/>
          </p:cNvCxnSpPr>
          <p:nvPr/>
        </p:nvCxnSpPr>
        <p:spPr>
          <a:xfrm rot="16200000" flipV="1">
            <a:off x="4539950" y="2199705"/>
            <a:ext cx="598299" cy="1339706"/>
          </a:xfrm>
          <a:prstGeom prst="bentConnector3">
            <a:avLst>
              <a:gd name="adj1" fmla="val 50000"/>
            </a:avLst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B591ACE3-F2E4-7C74-6BF0-DB2A22A39053}"/>
              </a:ext>
            </a:extLst>
          </p:cNvPr>
          <p:cNvCxnSpPr>
            <a:cxnSpLocks/>
            <a:stCxn id="70" idx="0"/>
          </p:cNvCxnSpPr>
          <p:nvPr/>
        </p:nvCxnSpPr>
        <p:spPr>
          <a:xfrm rot="16200000" flipV="1">
            <a:off x="6678391" y="1018990"/>
            <a:ext cx="364259" cy="3935176"/>
          </a:xfrm>
          <a:prstGeom prst="bentConnector2">
            <a:avLst/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F28A3706-0DDD-E87C-B25D-770068D90D0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716097" y="2478968"/>
            <a:ext cx="185240" cy="325480"/>
          </a:xfrm>
          <a:prstGeom prst="bentConnector2">
            <a:avLst/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24ED0F6-5613-CFA0-F0C8-4CD95D1C69D6}"/>
              </a:ext>
            </a:extLst>
          </p:cNvPr>
          <p:cNvCxnSpPr>
            <a:cxnSpLocks/>
            <a:stCxn id="54" idx="0"/>
          </p:cNvCxnSpPr>
          <p:nvPr/>
        </p:nvCxnSpPr>
        <p:spPr>
          <a:xfrm rot="5400000" flipH="1" flipV="1">
            <a:off x="5293196" y="1092339"/>
            <a:ext cx="252614" cy="3900122"/>
          </a:xfrm>
          <a:prstGeom prst="bentConnector2">
            <a:avLst/>
          </a:prstGeom>
          <a:ln w="1905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13B9E2E9-13AE-C247-DB36-F5C835BFF94B}"/>
              </a:ext>
            </a:extLst>
          </p:cNvPr>
          <p:cNvCxnSpPr>
            <a:cxnSpLocks/>
            <a:endCxn id="15" idx="1"/>
          </p:cNvCxnSpPr>
          <p:nvPr/>
        </p:nvCxnSpPr>
        <p:spPr>
          <a:xfrm rot="5400000" flipH="1" flipV="1">
            <a:off x="7259316" y="2589219"/>
            <a:ext cx="432706" cy="212204"/>
          </a:xfrm>
          <a:prstGeom prst="bentConnector2">
            <a:avLst/>
          </a:prstGeom>
          <a:ln w="1905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FA0B76C2-0E15-1ED7-7218-24E117CACCA9}"/>
              </a:ext>
            </a:extLst>
          </p:cNvPr>
          <p:cNvCxnSpPr>
            <a:cxnSpLocks/>
            <a:stCxn id="63" idx="0"/>
            <a:endCxn id="15" idx="2"/>
          </p:cNvCxnSpPr>
          <p:nvPr/>
        </p:nvCxnSpPr>
        <p:spPr>
          <a:xfrm rot="5400000" flipH="1" flipV="1">
            <a:off x="7159461" y="2199546"/>
            <a:ext cx="598299" cy="1340024"/>
          </a:xfrm>
          <a:prstGeom prst="bentConnector3">
            <a:avLst>
              <a:gd name="adj1" fmla="val 33365"/>
            </a:avLst>
          </a:prstGeom>
          <a:ln w="1905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EEB9152-8F21-F953-2490-BD63A7B57B43}"/>
              </a:ext>
            </a:extLst>
          </p:cNvPr>
          <p:cNvCxnSpPr>
            <a:cxnSpLocks/>
            <a:stCxn id="72" idx="0"/>
          </p:cNvCxnSpPr>
          <p:nvPr/>
        </p:nvCxnSpPr>
        <p:spPr>
          <a:xfrm rot="16200000" flipV="1">
            <a:off x="9348041" y="2408993"/>
            <a:ext cx="359879" cy="1159549"/>
          </a:xfrm>
          <a:prstGeom prst="bentConnector2">
            <a:avLst/>
          </a:prstGeom>
          <a:ln w="1905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Graphic 94">
            <a:extLst>
              <a:ext uri="{FF2B5EF4-FFF2-40B4-BE49-F238E27FC236}">
                <a16:creationId xmlns:a16="http://schemas.microsoft.com/office/drawing/2014/main" id="{1C730114-8898-8068-1A96-6F2485930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833" y="3088729"/>
            <a:ext cx="365760" cy="36576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C9A8AC5E-379E-1F83-7BAF-BCBF93884F10}"/>
              </a:ext>
            </a:extLst>
          </p:cNvPr>
          <p:cNvSpPr txBox="1"/>
          <p:nvPr/>
        </p:nvSpPr>
        <p:spPr>
          <a:xfrm>
            <a:off x="191341" y="3512254"/>
            <a:ext cx="925318" cy="33855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Azure Local instance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CC9FCFD-0027-598F-C76F-2C3A767B280B}"/>
              </a:ext>
            </a:extLst>
          </p:cNvPr>
          <p:cNvCxnSpPr>
            <a:cxnSpLocks/>
            <a:endCxn id="18" idx="1"/>
          </p:cNvCxnSpPr>
          <p:nvPr/>
        </p:nvCxnSpPr>
        <p:spPr>
          <a:xfrm rot="5400000" flipH="1" flipV="1">
            <a:off x="3323318" y="2504983"/>
            <a:ext cx="325092" cy="273062"/>
          </a:xfrm>
          <a:prstGeom prst="bentConnector2">
            <a:avLst/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B308645B-2BB2-C078-70A7-2D2DF67BAEFE}"/>
              </a:ext>
            </a:extLst>
          </p:cNvPr>
          <p:cNvCxnSpPr>
            <a:cxnSpLocks/>
            <a:endCxn id="15" idx="3"/>
          </p:cNvCxnSpPr>
          <p:nvPr/>
        </p:nvCxnSpPr>
        <p:spPr>
          <a:xfrm rot="16200000" flipV="1">
            <a:off x="8646908" y="2507533"/>
            <a:ext cx="329860" cy="272730"/>
          </a:xfrm>
          <a:prstGeom prst="bentConnector2">
            <a:avLst/>
          </a:prstGeom>
          <a:ln w="1905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C390A0C8-C1E6-033D-C95E-7959BCE15457}"/>
              </a:ext>
            </a:extLst>
          </p:cNvPr>
          <p:cNvSpPr txBox="1"/>
          <p:nvPr/>
        </p:nvSpPr>
        <p:spPr>
          <a:xfrm>
            <a:off x="1763383" y="4149589"/>
            <a:ext cx="2132467" cy="40011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840C693-1DE9-8007-3A07-167CF27D28AB}"/>
              </a:ext>
            </a:extLst>
          </p:cNvPr>
          <p:cNvSpPr txBox="1"/>
          <p:nvPr/>
        </p:nvSpPr>
        <p:spPr>
          <a:xfrm>
            <a:off x="5029033" y="4152161"/>
            <a:ext cx="2232107" cy="40011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31BE627-E250-57AD-FAC4-8E66A6206685}"/>
              </a:ext>
            </a:extLst>
          </p:cNvPr>
          <p:cNvSpPr txBox="1"/>
          <p:nvPr/>
        </p:nvSpPr>
        <p:spPr>
          <a:xfrm>
            <a:off x="8443779" y="4141456"/>
            <a:ext cx="2048276" cy="40011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3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B0D4340-A921-21B0-291D-9CF2916CE547}"/>
              </a:ext>
            </a:extLst>
          </p:cNvPr>
          <p:cNvSpPr/>
          <p:nvPr/>
        </p:nvSpPr>
        <p:spPr bwMode="auto">
          <a:xfrm>
            <a:off x="1393397" y="4645411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C85A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00C85A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10.0.1.1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2B19C7B9-5435-38A7-AFF4-5716C0D4AD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69174" y="4982567"/>
            <a:ext cx="311749" cy="318772"/>
          </a:xfrm>
          <a:prstGeom prst="rect">
            <a:avLst/>
          </a:prstGeom>
          <a:effectLst/>
        </p:spPr>
      </p:pic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F374B5FF-515E-2B2A-95C6-00F730B6BE64}"/>
              </a:ext>
            </a:extLst>
          </p:cNvPr>
          <p:cNvSpPr/>
          <p:nvPr/>
        </p:nvSpPr>
        <p:spPr bwMode="auto">
          <a:xfrm>
            <a:off x="2129776" y="4645935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50E6FF">
                    <a:lumMod val="50000"/>
                  </a:srgbClr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10.0.2.1</a:t>
            </a:r>
          </a:p>
        </p:txBody>
      </p:sp>
      <p:pic>
        <p:nvPicPr>
          <p:cNvPr id="122" name="Graphic 121">
            <a:extLst>
              <a:ext uri="{FF2B5EF4-FFF2-40B4-BE49-F238E27FC236}">
                <a16:creationId xmlns:a16="http://schemas.microsoft.com/office/drawing/2014/main" id="{79F59269-8A3A-58E5-A837-101EE67952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05553" y="4983091"/>
            <a:ext cx="311749" cy="318772"/>
          </a:xfrm>
          <a:prstGeom prst="rect">
            <a:avLst/>
          </a:prstGeom>
          <a:effectLst/>
        </p:spPr>
      </p:pic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625BB3E0-A628-C072-0DDB-EC13A3662B38}"/>
              </a:ext>
            </a:extLst>
          </p:cNvPr>
          <p:cNvSpPr/>
          <p:nvPr/>
        </p:nvSpPr>
        <p:spPr bwMode="auto">
          <a:xfrm>
            <a:off x="2866155" y="4651377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206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10.0.3.1</a:t>
            </a:r>
          </a:p>
        </p:txBody>
      </p:sp>
      <p:pic>
        <p:nvPicPr>
          <p:cNvPr id="125" name="Graphic 124">
            <a:extLst>
              <a:ext uri="{FF2B5EF4-FFF2-40B4-BE49-F238E27FC236}">
                <a16:creationId xmlns:a16="http://schemas.microsoft.com/office/drawing/2014/main" id="{CEB18D3F-530D-607F-EECB-CEDBDFC979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1932" y="4988533"/>
            <a:ext cx="311749" cy="318772"/>
          </a:xfrm>
          <a:prstGeom prst="rect">
            <a:avLst/>
          </a:prstGeom>
          <a:effectLst/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AA56AADD-98B1-82DF-3299-7507B4EC544E}"/>
              </a:ext>
            </a:extLst>
          </p:cNvPr>
          <p:cNvSpPr/>
          <p:nvPr/>
        </p:nvSpPr>
        <p:spPr bwMode="auto">
          <a:xfrm>
            <a:off x="3602534" y="4656819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F88A1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F88A1C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10.0.4.1</a:t>
            </a:r>
          </a:p>
        </p:txBody>
      </p:sp>
      <p:pic>
        <p:nvPicPr>
          <p:cNvPr id="1024" name="Graphic 1023">
            <a:extLst>
              <a:ext uri="{FF2B5EF4-FFF2-40B4-BE49-F238E27FC236}">
                <a16:creationId xmlns:a16="http://schemas.microsoft.com/office/drawing/2014/main" id="{B366312E-8BE3-E2F2-C272-E5D1D113C0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78311" y="4993975"/>
            <a:ext cx="311749" cy="318772"/>
          </a:xfrm>
          <a:prstGeom prst="rect">
            <a:avLst/>
          </a:prstGeom>
          <a:effectLst/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49C73AE-8684-85E5-E47E-D25591CB3C33}"/>
              </a:ext>
            </a:extLst>
          </p:cNvPr>
          <p:cNvSpPr/>
          <p:nvPr/>
        </p:nvSpPr>
        <p:spPr bwMode="auto">
          <a:xfrm>
            <a:off x="1393398" y="4502438"/>
            <a:ext cx="2872438" cy="246888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RDMA NICs | Storage Intent</a:t>
            </a:r>
          </a:p>
        </p:txBody>
      </p:sp>
      <p:sp>
        <p:nvSpPr>
          <p:cNvPr id="1038" name="Rectangle: Rounded Corners 1037">
            <a:extLst>
              <a:ext uri="{FF2B5EF4-FFF2-40B4-BE49-F238E27FC236}">
                <a16:creationId xmlns:a16="http://schemas.microsoft.com/office/drawing/2014/main" id="{E70B1557-DE81-FCCF-EEED-0573213597B5}"/>
              </a:ext>
            </a:extLst>
          </p:cNvPr>
          <p:cNvSpPr/>
          <p:nvPr/>
        </p:nvSpPr>
        <p:spPr bwMode="auto">
          <a:xfrm>
            <a:off x="4709332" y="4643121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C85A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00C85A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10.0.1.2</a:t>
            </a:r>
          </a:p>
        </p:txBody>
      </p:sp>
      <p:pic>
        <p:nvPicPr>
          <p:cNvPr id="1039" name="Graphic 1038">
            <a:extLst>
              <a:ext uri="{FF2B5EF4-FFF2-40B4-BE49-F238E27FC236}">
                <a16:creationId xmlns:a16="http://schemas.microsoft.com/office/drawing/2014/main" id="{50802BB8-3C07-554C-F317-D7F57F0538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5109" y="4980277"/>
            <a:ext cx="311749" cy="318772"/>
          </a:xfrm>
          <a:prstGeom prst="rect">
            <a:avLst/>
          </a:prstGeom>
          <a:effectLst/>
        </p:spPr>
      </p:pic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30DB5A9B-7510-EB8D-2B5A-4AF218D4D0A5}"/>
              </a:ext>
            </a:extLst>
          </p:cNvPr>
          <p:cNvSpPr/>
          <p:nvPr/>
        </p:nvSpPr>
        <p:spPr bwMode="auto">
          <a:xfrm>
            <a:off x="5445711" y="4643645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50E6FF">
                    <a:lumMod val="50000"/>
                  </a:srgbClr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10.0.2.2</a:t>
            </a:r>
          </a:p>
        </p:txBody>
      </p:sp>
      <p:pic>
        <p:nvPicPr>
          <p:cNvPr id="1037" name="Graphic 1036">
            <a:extLst>
              <a:ext uri="{FF2B5EF4-FFF2-40B4-BE49-F238E27FC236}">
                <a16:creationId xmlns:a16="http://schemas.microsoft.com/office/drawing/2014/main" id="{7722AB4E-A178-DBA3-2FAF-245310563F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21488" y="4980801"/>
            <a:ext cx="311749" cy="318772"/>
          </a:xfrm>
          <a:prstGeom prst="rect">
            <a:avLst/>
          </a:prstGeom>
          <a:effectLst/>
        </p:spPr>
      </p:pic>
      <p:sp>
        <p:nvSpPr>
          <p:cNvPr id="1034" name="Rectangle: Rounded Corners 1033">
            <a:extLst>
              <a:ext uri="{FF2B5EF4-FFF2-40B4-BE49-F238E27FC236}">
                <a16:creationId xmlns:a16="http://schemas.microsoft.com/office/drawing/2014/main" id="{825D1D6F-F5FF-218A-B1C0-399C28191FB8}"/>
              </a:ext>
            </a:extLst>
          </p:cNvPr>
          <p:cNvSpPr/>
          <p:nvPr/>
        </p:nvSpPr>
        <p:spPr bwMode="auto">
          <a:xfrm>
            <a:off x="6182090" y="4649087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7030A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10.0.5.2</a:t>
            </a:r>
          </a:p>
        </p:txBody>
      </p:sp>
      <p:pic>
        <p:nvPicPr>
          <p:cNvPr id="1035" name="Graphic 1034">
            <a:extLst>
              <a:ext uri="{FF2B5EF4-FFF2-40B4-BE49-F238E27FC236}">
                <a16:creationId xmlns:a16="http://schemas.microsoft.com/office/drawing/2014/main" id="{5A8A2A5B-7835-ECA1-F95B-03A183D429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57867" y="4986243"/>
            <a:ext cx="311749" cy="318772"/>
          </a:xfrm>
          <a:prstGeom prst="rect">
            <a:avLst/>
          </a:prstGeom>
          <a:effectLst/>
        </p:spPr>
      </p:pic>
      <p:sp>
        <p:nvSpPr>
          <p:cNvPr id="1032" name="Rectangle: Rounded Corners 1031">
            <a:extLst>
              <a:ext uri="{FF2B5EF4-FFF2-40B4-BE49-F238E27FC236}">
                <a16:creationId xmlns:a16="http://schemas.microsoft.com/office/drawing/2014/main" id="{0EB77F2E-4A37-DA9C-DE29-0D177BE8B703}"/>
              </a:ext>
            </a:extLst>
          </p:cNvPr>
          <p:cNvSpPr/>
          <p:nvPr/>
        </p:nvSpPr>
        <p:spPr bwMode="auto">
          <a:xfrm>
            <a:off x="6918469" y="4654529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F95A4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F95A49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10.0.6.2</a:t>
            </a:r>
          </a:p>
        </p:txBody>
      </p:sp>
      <p:pic>
        <p:nvPicPr>
          <p:cNvPr id="1033" name="Graphic 1032">
            <a:extLst>
              <a:ext uri="{FF2B5EF4-FFF2-40B4-BE49-F238E27FC236}">
                <a16:creationId xmlns:a16="http://schemas.microsoft.com/office/drawing/2014/main" id="{D2BB94CA-96E8-3809-C92D-21554AF5E7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4246" y="4991685"/>
            <a:ext cx="311749" cy="318772"/>
          </a:xfrm>
          <a:prstGeom prst="rect">
            <a:avLst/>
          </a:prstGeom>
          <a:effectLst/>
        </p:spPr>
      </p:pic>
      <p:sp>
        <p:nvSpPr>
          <p:cNvPr id="1031" name="Rectangle: Rounded Corners 1030">
            <a:extLst>
              <a:ext uri="{FF2B5EF4-FFF2-40B4-BE49-F238E27FC236}">
                <a16:creationId xmlns:a16="http://schemas.microsoft.com/office/drawing/2014/main" id="{0F93FAE3-4D7C-2765-7F16-3D817068F7C2}"/>
              </a:ext>
            </a:extLst>
          </p:cNvPr>
          <p:cNvSpPr/>
          <p:nvPr/>
        </p:nvSpPr>
        <p:spPr bwMode="auto">
          <a:xfrm>
            <a:off x="4709333" y="4500148"/>
            <a:ext cx="2872438" cy="246888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RDMA NICs | Storage Intent</a:t>
            </a:r>
          </a:p>
        </p:txBody>
      </p:sp>
      <p:sp>
        <p:nvSpPr>
          <p:cNvPr id="1052" name="Rectangle: Rounded Corners 1051">
            <a:extLst>
              <a:ext uri="{FF2B5EF4-FFF2-40B4-BE49-F238E27FC236}">
                <a16:creationId xmlns:a16="http://schemas.microsoft.com/office/drawing/2014/main" id="{46E8F3F0-7761-615C-8399-A2D6437DA187}"/>
              </a:ext>
            </a:extLst>
          </p:cNvPr>
          <p:cNvSpPr/>
          <p:nvPr/>
        </p:nvSpPr>
        <p:spPr bwMode="auto">
          <a:xfrm>
            <a:off x="8031697" y="4637697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206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10.0.3.3</a:t>
            </a:r>
          </a:p>
        </p:txBody>
      </p:sp>
      <p:pic>
        <p:nvPicPr>
          <p:cNvPr id="1053" name="Graphic 1052">
            <a:extLst>
              <a:ext uri="{FF2B5EF4-FFF2-40B4-BE49-F238E27FC236}">
                <a16:creationId xmlns:a16="http://schemas.microsoft.com/office/drawing/2014/main" id="{C41172A7-3E1A-386B-1180-05756E99C3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7474" y="4974853"/>
            <a:ext cx="311749" cy="318772"/>
          </a:xfrm>
          <a:prstGeom prst="rect">
            <a:avLst/>
          </a:prstGeom>
          <a:effectLst/>
        </p:spPr>
      </p:pic>
      <p:sp>
        <p:nvSpPr>
          <p:cNvPr id="1050" name="Rectangle: Rounded Corners 1049">
            <a:extLst>
              <a:ext uri="{FF2B5EF4-FFF2-40B4-BE49-F238E27FC236}">
                <a16:creationId xmlns:a16="http://schemas.microsoft.com/office/drawing/2014/main" id="{93A20B1A-52C5-1BDF-1475-5FD5B9356CDE}"/>
              </a:ext>
            </a:extLst>
          </p:cNvPr>
          <p:cNvSpPr/>
          <p:nvPr/>
        </p:nvSpPr>
        <p:spPr bwMode="auto">
          <a:xfrm>
            <a:off x="8768076" y="4638221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F88A1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F88A1C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10.0.4.3</a:t>
            </a:r>
          </a:p>
        </p:txBody>
      </p:sp>
      <p:pic>
        <p:nvPicPr>
          <p:cNvPr id="1051" name="Graphic 1050">
            <a:extLst>
              <a:ext uri="{FF2B5EF4-FFF2-40B4-BE49-F238E27FC236}">
                <a16:creationId xmlns:a16="http://schemas.microsoft.com/office/drawing/2014/main" id="{22FB4D88-E670-5C35-DD37-80543CC358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43853" y="4975377"/>
            <a:ext cx="311749" cy="318772"/>
          </a:xfrm>
          <a:prstGeom prst="rect">
            <a:avLst/>
          </a:prstGeom>
          <a:effectLst/>
        </p:spPr>
      </p:pic>
      <p:sp>
        <p:nvSpPr>
          <p:cNvPr id="1048" name="Rectangle: Rounded Corners 1047">
            <a:extLst>
              <a:ext uri="{FF2B5EF4-FFF2-40B4-BE49-F238E27FC236}">
                <a16:creationId xmlns:a16="http://schemas.microsoft.com/office/drawing/2014/main" id="{164F6D73-9517-B9E8-CEEA-95C2E7C630AF}"/>
              </a:ext>
            </a:extLst>
          </p:cNvPr>
          <p:cNvSpPr/>
          <p:nvPr/>
        </p:nvSpPr>
        <p:spPr bwMode="auto">
          <a:xfrm>
            <a:off x="9504455" y="4643663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7030A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10.0.5.3</a:t>
            </a:r>
          </a:p>
        </p:txBody>
      </p:sp>
      <p:pic>
        <p:nvPicPr>
          <p:cNvPr id="1049" name="Graphic 1048">
            <a:extLst>
              <a:ext uri="{FF2B5EF4-FFF2-40B4-BE49-F238E27FC236}">
                <a16:creationId xmlns:a16="http://schemas.microsoft.com/office/drawing/2014/main" id="{6C7EE0E7-4AAA-CE34-E93C-81233AA194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80232" y="4980819"/>
            <a:ext cx="311749" cy="318772"/>
          </a:xfrm>
          <a:prstGeom prst="rect">
            <a:avLst/>
          </a:prstGeom>
          <a:effectLst/>
        </p:spPr>
      </p:pic>
      <p:sp>
        <p:nvSpPr>
          <p:cNvPr id="1046" name="Rectangle: Rounded Corners 1045">
            <a:extLst>
              <a:ext uri="{FF2B5EF4-FFF2-40B4-BE49-F238E27FC236}">
                <a16:creationId xmlns:a16="http://schemas.microsoft.com/office/drawing/2014/main" id="{4EFEF1E5-696F-1D20-EB17-29F75AB28BBC}"/>
              </a:ext>
            </a:extLst>
          </p:cNvPr>
          <p:cNvSpPr/>
          <p:nvPr/>
        </p:nvSpPr>
        <p:spPr bwMode="auto">
          <a:xfrm>
            <a:off x="10240834" y="4649105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F95A4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F95A49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10.0.6.3</a:t>
            </a:r>
          </a:p>
        </p:txBody>
      </p:sp>
      <p:pic>
        <p:nvPicPr>
          <p:cNvPr id="1047" name="Graphic 1046">
            <a:extLst>
              <a:ext uri="{FF2B5EF4-FFF2-40B4-BE49-F238E27FC236}">
                <a16:creationId xmlns:a16="http://schemas.microsoft.com/office/drawing/2014/main" id="{B784A570-4AC4-756E-BA0B-1E4CEC9548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16611" y="4986261"/>
            <a:ext cx="311749" cy="318772"/>
          </a:xfrm>
          <a:prstGeom prst="rect">
            <a:avLst/>
          </a:prstGeom>
          <a:effectLst/>
        </p:spPr>
      </p:pic>
      <p:sp>
        <p:nvSpPr>
          <p:cNvPr id="1045" name="Rectangle: Rounded Corners 1044">
            <a:extLst>
              <a:ext uri="{FF2B5EF4-FFF2-40B4-BE49-F238E27FC236}">
                <a16:creationId xmlns:a16="http://schemas.microsoft.com/office/drawing/2014/main" id="{C9CFBC5D-BC58-643D-A7A4-6324E3998952}"/>
              </a:ext>
            </a:extLst>
          </p:cNvPr>
          <p:cNvSpPr/>
          <p:nvPr/>
        </p:nvSpPr>
        <p:spPr bwMode="auto">
          <a:xfrm>
            <a:off x="8031698" y="4494724"/>
            <a:ext cx="2872438" cy="246888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RDMA NICs | Storage Intent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7C7F64D-0746-59AE-2653-BD760F9A59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73737" y="2893202"/>
            <a:ext cx="13680" cy="5165542"/>
          </a:xfrm>
          <a:prstGeom prst="bentConnector3">
            <a:avLst>
              <a:gd name="adj1" fmla="val -4901754"/>
            </a:avLst>
          </a:prstGeom>
          <a:ln w="19050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6CAD9D3-8281-4703-750F-A8D585ECD2A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81870" y="3817734"/>
            <a:ext cx="2290" cy="3315935"/>
          </a:xfrm>
          <a:prstGeom prst="bentConnector3">
            <a:avLst>
              <a:gd name="adj1" fmla="val -13531965"/>
            </a:avLst>
          </a:prstGeom>
          <a:ln w="19050">
            <a:solidFill>
              <a:srgbClr val="00C85A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50B86C1-A90F-87C6-B091-5630243AFE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18249" y="3818258"/>
            <a:ext cx="2290" cy="3315935"/>
          </a:xfrm>
          <a:prstGeom prst="bentConnector3">
            <a:avLst>
              <a:gd name="adj1" fmla="val -20852489"/>
            </a:avLst>
          </a:prstGeom>
          <a:ln w="19050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6595811-ADCB-9038-3D73-6A209E644CB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07657" y="2896185"/>
            <a:ext cx="18598" cy="5165542"/>
          </a:xfrm>
          <a:prstGeom prst="bentConnector3">
            <a:avLst>
              <a:gd name="adj1" fmla="val -4752769"/>
            </a:avLst>
          </a:prstGeom>
          <a:ln w="19050">
            <a:solidFill>
              <a:srgbClr val="F88A1C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3E2F43A-992B-3691-4662-C7FF36F499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72211" y="3823814"/>
            <a:ext cx="5424" cy="3322365"/>
          </a:xfrm>
          <a:prstGeom prst="bentConnector3">
            <a:avLst>
              <a:gd name="adj1" fmla="val -5900479"/>
            </a:avLst>
          </a:prstGeom>
          <a:ln w="19050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1F4D445-79C0-8240-0DDA-85011D0A74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926497" y="3821630"/>
            <a:ext cx="5424" cy="3322365"/>
          </a:xfrm>
          <a:prstGeom prst="bentConnector3">
            <a:avLst>
              <a:gd name="adj1" fmla="val -9459513"/>
            </a:avLst>
          </a:prstGeom>
          <a:ln w="19050">
            <a:solidFill>
              <a:srgbClr val="F95A4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92BCF3-A375-3FEE-B0BD-42738F14F26A}"/>
              </a:ext>
            </a:extLst>
          </p:cNvPr>
          <p:cNvSpPr/>
          <p:nvPr/>
        </p:nvSpPr>
        <p:spPr bwMode="auto">
          <a:xfrm>
            <a:off x="3971047" y="5695594"/>
            <a:ext cx="993742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C85A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1: 10.0.1.x/24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F63C-FC51-20C2-1F84-776A0569C19D}"/>
              </a:ext>
            </a:extLst>
          </p:cNvPr>
          <p:cNvSpPr/>
          <p:nvPr/>
        </p:nvSpPr>
        <p:spPr bwMode="auto">
          <a:xfrm>
            <a:off x="4717339" y="5918891"/>
            <a:ext cx="993742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2: 10.0.2.x/24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D1372DE-1341-34BA-CB36-B7BCC41F565A}"/>
              </a:ext>
            </a:extLst>
          </p:cNvPr>
          <p:cNvSpPr/>
          <p:nvPr/>
        </p:nvSpPr>
        <p:spPr bwMode="auto">
          <a:xfrm>
            <a:off x="7310942" y="5708191"/>
            <a:ext cx="993742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7030A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3: 10.0.5.x/24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B0BF32-B012-745B-85B9-9114460D87CD}"/>
              </a:ext>
            </a:extLst>
          </p:cNvPr>
          <p:cNvSpPr/>
          <p:nvPr/>
        </p:nvSpPr>
        <p:spPr bwMode="auto">
          <a:xfrm>
            <a:off x="4010333" y="6260749"/>
            <a:ext cx="993742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F88A1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4: 10.0.4.x/24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76312AA-73A9-A5C8-D02D-7E58A5F90916}"/>
              </a:ext>
            </a:extLst>
          </p:cNvPr>
          <p:cNvSpPr/>
          <p:nvPr/>
        </p:nvSpPr>
        <p:spPr bwMode="auto">
          <a:xfrm>
            <a:off x="5794856" y="6064824"/>
            <a:ext cx="993742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00206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5: 10.0.3.x/24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9C4AB23-CA12-8343-943B-4821E08F3E16}"/>
              </a:ext>
            </a:extLst>
          </p:cNvPr>
          <p:cNvSpPr/>
          <p:nvPr/>
        </p:nvSpPr>
        <p:spPr bwMode="auto">
          <a:xfrm>
            <a:off x="9274763" y="5922344"/>
            <a:ext cx="993742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F95A4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6: 10.0.6.x/24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8F55714-551F-DF63-9A93-61E943C19C33}"/>
              </a:ext>
            </a:extLst>
          </p:cNvPr>
          <p:cNvSpPr/>
          <p:nvPr/>
        </p:nvSpPr>
        <p:spPr bwMode="auto">
          <a:xfrm rot="10800000">
            <a:off x="1200847" y="4207785"/>
            <a:ext cx="9895839" cy="2381837"/>
          </a:xfrm>
          <a:prstGeom prst="roundRect">
            <a:avLst>
              <a:gd name="adj" fmla="val 4645"/>
            </a:avLst>
          </a:prstGeom>
          <a:noFill/>
          <a:ln w="19050" cap="flat" cmpd="sng" algn="ctr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02FF6C-A19E-C59B-7790-D5DEDA5F0584}"/>
              </a:ext>
            </a:extLst>
          </p:cNvPr>
          <p:cNvSpPr/>
          <p:nvPr/>
        </p:nvSpPr>
        <p:spPr bwMode="auto">
          <a:xfrm>
            <a:off x="4516812" y="6513374"/>
            <a:ext cx="3270706" cy="166246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Storage Network ATC intent: VLAN 711, </a:t>
            </a:r>
            <a:r>
              <a:rPr kumimoji="0" lang="en-US" sz="8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AutoIP</a:t>
            </a: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=False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8334A7F-EDD8-B844-61AD-869588E09411}"/>
              </a:ext>
            </a:extLst>
          </p:cNvPr>
          <p:cNvSpPr/>
          <p:nvPr/>
        </p:nvSpPr>
        <p:spPr bwMode="auto">
          <a:xfrm>
            <a:off x="3137791" y="3168707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E584502-142A-DE31-1862-CD9E7F98F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313568" y="3221946"/>
            <a:ext cx="311749" cy="318771"/>
          </a:xfrm>
          <a:prstGeom prst="rect">
            <a:avLst/>
          </a:prstGeom>
          <a:effectLst/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C2A20A4-5DA8-C51D-1C73-C9D5E2E0B007}"/>
              </a:ext>
            </a:extLst>
          </p:cNvPr>
          <p:cNvSpPr/>
          <p:nvPr/>
        </p:nvSpPr>
        <p:spPr bwMode="auto">
          <a:xfrm>
            <a:off x="1858145" y="3168707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9E59A741-C445-8918-AD86-271E0BF0CA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2033922" y="3221946"/>
            <a:ext cx="311749" cy="318771"/>
          </a:xfrm>
          <a:prstGeom prst="rect">
            <a:avLst/>
          </a:prstGeom>
          <a:effectLst/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10792B1-0D55-ABD6-035B-340000A178F5}"/>
              </a:ext>
            </a:extLst>
          </p:cNvPr>
          <p:cNvSpPr/>
          <p:nvPr/>
        </p:nvSpPr>
        <p:spPr bwMode="auto">
          <a:xfrm>
            <a:off x="1858364" y="3798144"/>
            <a:ext cx="1942728" cy="246888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Intent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226677C-AD7C-F2AC-7955-1B979C0C95A2}"/>
              </a:ext>
            </a:extLst>
          </p:cNvPr>
          <p:cNvSpPr/>
          <p:nvPr/>
        </p:nvSpPr>
        <p:spPr bwMode="auto">
          <a:xfrm>
            <a:off x="6456947" y="3168707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55FB0A6F-B16D-BD89-2C7B-5497C0F46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632724" y="3221946"/>
            <a:ext cx="311749" cy="318771"/>
          </a:xfrm>
          <a:prstGeom prst="rect">
            <a:avLst/>
          </a:prstGeom>
          <a:effectLst/>
        </p:spPr>
      </p:pic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D789CD4-1D06-D9AC-3151-052EAD108E49}"/>
              </a:ext>
            </a:extLst>
          </p:cNvPr>
          <p:cNvSpPr/>
          <p:nvPr/>
        </p:nvSpPr>
        <p:spPr bwMode="auto">
          <a:xfrm>
            <a:off x="5177301" y="3168707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E7298DCA-EBAE-AFFA-C540-1B89B8663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353078" y="3221946"/>
            <a:ext cx="311749" cy="318771"/>
          </a:xfrm>
          <a:prstGeom prst="rect">
            <a:avLst/>
          </a:prstGeom>
          <a:effectLst/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840E9E8-4B56-E79D-5C8E-2834F4F5BD6A}"/>
              </a:ext>
            </a:extLst>
          </p:cNvPr>
          <p:cNvSpPr/>
          <p:nvPr/>
        </p:nvSpPr>
        <p:spPr bwMode="auto">
          <a:xfrm>
            <a:off x="5177520" y="3798144"/>
            <a:ext cx="1942728" cy="246888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Intent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BFECAB5-CF85-E46E-9A9E-280FC2A90832}"/>
              </a:ext>
            </a:extLst>
          </p:cNvPr>
          <p:cNvSpPr/>
          <p:nvPr/>
        </p:nvSpPr>
        <p:spPr bwMode="auto">
          <a:xfrm>
            <a:off x="5254452" y="994154"/>
            <a:ext cx="1808407" cy="638061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Switch / Router / Firewall</a:t>
            </a: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id="{419AFCE0-17E0-ABBA-93BD-3802BA5173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75776" y="1048038"/>
            <a:ext cx="365760" cy="365760"/>
          </a:xfrm>
          <a:prstGeom prst="rect">
            <a:avLst/>
          </a:prstGeom>
        </p:spPr>
      </p:pic>
      <p:sp>
        <p:nvSpPr>
          <p:cNvPr id="90" name="Title 1">
            <a:extLst>
              <a:ext uri="{FF2B5EF4-FFF2-40B4-BE49-F238E27FC236}">
                <a16:creationId xmlns:a16="http://schemas.microsoft.com/office/drawing/2014/main" id="{F673A1AB-4E2A-A920-EE03-3050ABC2D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68" y="0"/>
            <a:ext cx="10914498" cy="350417"/>
          </a:xfrm>
        </p:spPr>
        <p:txBody>
          <a:bodyPr/>
          <a:lstStyle/>
          <a:p>
            <a:r>
              <a:rPr lang="en-US" sz="1700"/>
              <a:t>Azure Local – Three-machines storage switchless, dual link, dual TOR network architecture, logical connectivity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39B362-E7DC-E932-61D4-B48975625951}"/>
              </a:ext>
            </a:extLst>
          </p:cNvPr>
          <p:cNvSpPr txBox="1"/>
          <p:nvPr/>
        </p:nvSpPr>
        <p:spPr>
          <a:xfrm>
            <a:off x="339716" y="309218"/>
            <a:ext cx="22471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49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(simplified architecture)</a:t>
            </a:r>
          </a:p>
        </p:txBody>
      </p:sp>
    </p:spTree>
    <p:extLst>
      <p:ext uri="{BB962C8B-B14F-4D97-AF65-F5344CB8AC3E}">
        <p14:creationId xmlns:p14="http://schemas.microsoft.com/office/powerpoint/2010/main" val="4039427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0104D-836F-9418-B1D3-EF3A8B99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3E81A3DC-1096-83F7-7F6C-5B89EB1DFDFA}"/>
              </a:ext>
            </a:extLst>
          </p:cNvPr>
          <p:cNvSpPr/>
          <p:nvPr/>
        </p:nvSpPr>
        <p:spPr bwMode="auto">
          <a:xfrm rot="10800000">
            <a:off x="174677" y="3011543"/>
            <a:ext cx="11842646" cy="3494090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913D47F-D1B7-2CD1-325D-3083D91E4FC5}"/>
              </a:ext>
            </a:extLst>
          </p:cNvPr>
          <p:cNvSpPr/>
          <p:nvPr/>
        </p:nvSpPr>
        <p:spPr bwMode="auto">
          <a:xfrm>
            <a:off x="3419581" y="1313507"/>
            <a:ext cx="1518113" cy="708220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Network switch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13ED761-FFFD-B275-8A00-3038EB148BA5}"/>
              </a:ext>
            </a:extLst>
          </p:cNvPr>
          <p:cNvSpPr/>
          <p:nvPr/>
        </p:nvSpPr>
        <p:spPr bwMode="auto">
          <a:xfrm rot="10800000">
            <a:off x="3588018" y="1579796"/>
            <a:ext cx="1159435" cy="335280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F4D056C-3962-C222-1F73-47BCBECE7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386201" y="1665521"/>
            <a:ext cx="182880" cy="18288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8B76369-A2EA-4E1D-99EF-B5BB20F7D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179597" y="1665521"/>
            <a:ext cx="182880" cy="18288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BD24CDF-7583-124C-3C9F-D114B879C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972993" y="1665521"/>
            <a:ext cx="182880" cy="18288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DB35E0A3-AB42-9246-1524-EAD6A864E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766389" y="1665521"/>
            <a:ext cx="182880" cy="182880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84A8FCA-0CF2-2ED0-26B1-414999156818}"/>
              </a:ext>
            </a:extLst>
          </p:cNvPr>
          <p:cNvCxnSpPr>
            <a:cxnSpLocks/>
            <a:stCxn id="28" idx="0"/>
            <a:endCxn id="5" idx="1"/>
          </p:cNvCxnSpPr>
          <p:nvPr/>
        </p:nvCxnSpPr>
        <p:spPr>
          <a:xfrm rot="5400000" flipH="1" flipV="1">
            <a:off x="4626387" y="685006"/>
            <a:ext cx="180753" cy="1076251"/>
          </a:xfrm>
          <a:prstGeom prst="bentConnector2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3EF9CA8-3BB1-24CF-E2F9-BF517B206307}"/>
              </a:ext>
            </a:extLst>
          </p:cNvPr>
          <p:cNvSpPr/>
          <p:nvPr/>
        </p:nvSpPr>
        <p:spPr bwMode="auto">
          <a:xfrm>
            <a:off x="7379288" y="1313507"/>
            <a:ext cx="1518113" cy="708220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Network switch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EB25C1-7206-29CB-BC6B-89859F45DF12}"/>
              </a:ext>
            </a:extLst>
          </p:cNvPr>
          <p:cNvSpPr/>
          <p:nvPr/>
        </p:nvSpPr>
        <p:spPr bwMode="auto">
          <a:xfrm rot="10800000">
            <a:off x="7547725" y="1579796"/>
            <a:ext cx="1159435" cy="335280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1876A8C-6DB7-0756-90A0-83364FE3E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345908" y="1665521"/>
            <a:ext cx="182880" cy="18288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32CF52D-A6F8-5A8A-9219-EE58C5EAD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139304" y="1665521"/>
            <a:ext cx="182880" cy="18288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78D4CE6-FDD1-BC79-3C54-493BB1F45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932700" y="1665521"/>
            <a:ext cx="182880" cy="18288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2FCCA85-054D-3DFC-2DA3-0CB2E33F4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726096" y="1665521"/>
            <a:ext cx="182880" cy="182880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38E118C-F1A6-134D-5180-AD771AA82261}"/>
              </a:ext>
            </a:extLst>
          </p:cNvPr>
          <p:cNvCxnSpPr>
            <a:cxnSpLocks/>
            <a:stCxn id="5" idx="3"/>
            <a:endCxn id="19" idx="0"/>
          </p:cNvCxnSpPr>
          <p:nvPr/>
        </p:nvCxnSpPr>
        <p:spPr>
          <a:xfrm>
            <a:off x="7063296" y="1132754"/>
            <a:ext cx="1075049" cy="180753"/>
          </a:xfrm>
          <a:prstGeom prst="bentConnector2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278F2E8-19B3-BBD3-6EA4-E5135E9BF1D8}"/>
              </a:ext>
            </a:extLst>
          </p:cNvPr>
          <p:cNvSpPr/>
          <p:nvPr/>
        </p:nvSpPr>
        <p:spPr bwMode="auto">
          <a:xfrm>
            <a:off x="1311204" y="3402273"/>
            <a:ext cx="3056275" cy="2182588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ACEAA61-C201-0B81-95CD-14479FFD3362}"/>
              </a:ext>
            </a:extLst>
          </p:cNvPr>
          <p:cNvSpPr/>
          <p:nvPr/>
        </p:nvSpPr>
        <p:spPr bwMode="auto">
          <a:xfrm>
            <a:off x="4630360" y="3402273"/>
            <a:ext cx="3056275" cy="2182588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4982C999-01A9-EB36-2F16-52021ED91DDC}"/>
              </a:ext>
            </a:extLst>
          </p:cNvPr>
          <p:cNvSpPr/>
          <p:nvPr/>
        </p:nvSpPr>
        <p:spPr bwMode="auto">
          <a:xfrm>
            <a:off x="7949516" y="3402273"/>
            <a:ext cx="3056275" cy="2182588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A512CC4-110F-74CF-8A99-796D29373FAC}"/>
              </a:ext>
            </a:extLst>
          </p:cNvPr>
          <p:cNvSpPr/>
          <p:nvPr/>
        </p:nvSpPr>
        <p:spPr bwMode="auto">
          <a:xfrm>
            <a:off x="9785826" y="3157056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E34A2CE3-DA33-6CF7-5B41-E1FA25A40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9961603" y="3210295"/>
            <a:ext cx="311749" cy="318771"/>
          </a:xfrm>
          <a:prstGeom prst="rect">
            <a:avLst/>
          </a:prstGeom>
          <a:effectLst/>
        </p:spPr>
      </p:pic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80864B56-C956-4A88-54DA-CBB457780E30}"/>
              </a:ext>
            </a:extLst>
          </p:cNvPr>
          <p:cNvSpPr/>
          <p:nvPr/>
        </p:nvSpPr>
        <p:spPr bwMode="auto">
          <a:xfrm>
            <a:off x="8506180" y="3157056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93D1BE8-F7FA-8386-6122-B40D29FDA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681957" y="3210295"/>
            <a:ext cx="311749" cy="318771"/>
          </a:xfrm>
          <a:prstGeom prst="rect">
            <a:avLst/>
          </a:prstGeom>
          <a:effectLst/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740C5F1-8616-1BD5-CF4E-BCF735895DED}"/>
              </a:ext>
            </a:extLst>
          </p:cNvPr>
          <p:cNvSpPr/>
          <p:nvPr/>
        </p:nvSpPr>
        <p:spPr bwMode="auto">
          <a:xfrm>
            <a:off x="8506399" y="3786493"/>
            <a:ext cx="1942728" cy="274320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NICs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witch Embedded Team (SET)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1C730114-8898-8068-1A96-6F2485930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556" y="3077078"/>
            <a:ext cx="365760" cy="36576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C9A8AC5E-379E-1F83-7BAF-BCBF93884F10}"/>
              </a:ext>
            </a:extLst>
          </p:cNvPr>
          <p:cNvSpPr txBox="1"/>
          <p:nvPr/>
        </p:nvSpPr>
        <p:spPr>
          <a:xfrm>
            <a:off x="201064" y="3500603"/>
            <a:ext cx="925318" cy="33855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Azure Local instance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390A0C8-C1E6-033D-C95E-7959BCE15457}"/>
              </a:ext>
            </a:extLst>
          </p:cNvPr>
          <p:cNvSpPr txBox="1"/>
          <p:nvPr/>
        </p:nvSpPr>
        <p:spPr>
          <a:xfrm>
            <a:off x="1822630" y="4067688"/>
            <a:ext cx="2033420" cy="40011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840C693-1DE9-8007-3A07-167CF27D28AB}"/>
              </a:ext>
            </a:extLst>
          </p:cNvPr>
          <p:cNvSpPr txBox="1"/>
          <p:nvPr/>
        </p:nvSpPr>
        <p:spPr>
          <a:xfrm>
            <a:off x="5085174" y="4069539"/>
            <a:ext cx="2140202" cy="40011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31BE627-E250-57AD-FAC4-8E66A6206685}"/>
              </a:ext>
            </a:extLst>
          </p:cNvPr>
          <p:cNvSpPr txBox="1"/>
          <p:nvPr/>
        </p:nvSpPr>
        <p:spPr>
          <a:xfrm>
            <a:off x="8407549" y="4067688"/>
            <a:ext cx="2140181" cy="40011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3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B0D4340-A921-21B0-291D-9CF2916CE547}"/>
              </a:ext>
            </a:extLst>
          </p:cNvPr>
          <p:cNvSpPr/>
          <p:nvPr/>
        </p:nvSpPr>
        <p:spPr bwMode="auto">
          <a:xfrm>
            <a:off x="1403120" y="4633760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C85A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 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1CB623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SMB1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2B19C7B9-5435-38A7-AFF4-5716C0D4A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78897" y="4970916"/>
            <a:ext cx="311749" cy="318772"/>
          </a:xfrm>
          <a:prstGeom prst="rect">
            <a:avLst/>
          </a:prstGeom>
          <a:effectLst/>
        </p:spPr>
      </p:pic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F374B5FF-515E-2B2A-95C6-00F730B6BE64}"/>
              </a:ext>
            </a:extLst>
          </p:cNvPr>
          <p:cNvSpPr/>
          <p:nvPr/>
        </p:nvSpPr>
        <p:spPr bwMode="auto">
          <a:xfrm>
            <a:off x="2139499" y="4634284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FF15D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E000F8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SMB2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122" name="Graphic 121">
            <a:extLst>
              <a:ext uri="{FF2B5EF4-FFF2-40B4-BE49-F238E27FC236}">
                <a16:creationId xmlns:a16="http://schemas.microsoft.com/office/drawing/2014/main" id="{79F59269-8A3A-58E5-A837-101EE6795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15276" y="4971440"/>
            <a:ext cx="311749" cy="318772"/>
          </a:xfrm>
          <a:prstGeom prst="rect">
            <a:avLst/>
          </a:prstGeom>
          <a:effectLst/>
        </p:spPr>
      </p:pic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625BB3E0-A628-C072-0DDB-EC13A3662B38}"/>
              </a:ext>
            </a:extLst>
          </p:cNvPr>
          <p:cNvSpPr/>
          <p:nvPr/>
        </p:nvSpPr>
        <p:spPr bwMode="auto">
          <a:xfrm>
            <a:off x="2875878" y="4639726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7030A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SMB3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125" name="Graphic 124">
            <a:extLst>
              <a:ext uri="{FF2B5EF4-FFF2-40B4-BE49-F238E27FC236}">
                <a16:creationId xmlns:a16="http://schemas.microsoft.com/office/drawing/2014/main" id="{CEB18D3F-530D-607F-EECB-CEDBDFC979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51655" y="4976882"/>
            <a:ext cx="311749" cy="318772"/>
          </a:xfrm>
          <a:prstGeom prst="rect">
            <a:avLst/>
          </a:prstGeom>
          <a:effectLst/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AA56AADD-98B1-82DF-3299-7507B4EC544E}"/>
              </a:ext>
            </a:extLst>
          </p:cNvPr>
          <p:cNvSpPr/>
          <p:nvPr/>
        </p:nvSpPr>
        <p:spPr bwMode="auto">
          <a:xfrm>
            <a:off x="3612257" y="4645168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F88A1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88A1C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SMB4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1024" name="Graphic 1023">
            <a:extLst>
              <a:ext uri="{FF2B5EF4-FFF2-40B4-BE49-F238E27FC236}">
                <a16:creationId xmlns:a16="http://schemas.microsoft.com/office/drawing/2014/main" id="{B366312E-8BE3-E2F2-C272-E5D1D113C0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88034" y="4982324"/>
            <a:ext cx="311749" cy="318772"/>
          </a:xfrm>
          <a:prstGeom prst="rect">
            <a:avLst/>
          </a:prstGeom>
          <a:effectLst/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49C73AE-8684-85E5-E47E-D25591CB3C33}"/>
              </a:ext>
            </a:extLst>
          </p:cNvPr>
          <p:cNvSpPr/>
          <p:nvPr/>
        </p:nvSpPr>
        <p:spPr bwMode="auto">
          <a:xfrm>
            <a:off x="1403121" y="4490787"/>
            <a:ext cx="2872438" cy="246888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RDMA NICs</a:t>
            </a:r>
          </a:p>
        </p:txBody>
      </p:sp>
      <p:sp>
        <p:nvSpPr>
          <p:cNvPr id="1038" name="Rectangle: Rounded Corners 1037">
            <a:extLst>
              <a:ext uri="{FF2B5EF4-FFF2-40B4-BE49-F238E27FC236}">
                <a16:creationId xmlns:a16="http://schemas.microsoft.com/office/drawing/2014/main" id="{E70B1557-DE81-FCCF-EEED-0573213597B5}"/>
              </a:ext>
            </a:extLst>
          </p:cNvPr>
          <p:cNvSpPr/>
          <p:nvPr/>
        </p:nvSpPr>
        <p:spPr bwMode="auto">
          <a:xfrm>
            <a:off x="4719055" y="4631470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C85A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1CB623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SMB1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1039" name="Graphic 1038">
            <a:extLst>
              <a:ext uri="{FF2B5EF4-FFF2-40B4-BE49-F238E27FC236}">
                <a16:creationId xmlns:a16="http://schemas.microsoft.com/office/drawing/2014/main" id="{50802BB8-3C07-554C-F317-D7F57F0538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94832" y="4968626"/>
            <a:ext cx="311749" cy="318772"/>
          </a:xfrm>
          <a:prstGeom prst="rect">
            <a:avLst/>
          </a:prstGeom>
          <a:effectLst/>
        </p:spPr>
      </p:pic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30DB5A9B-7510-EB8D-2B5A-4AF218D4D0A5}"/>
              </a:ext>
            </a:extLst>
          </p:cNvPr>
          <p:cNvSpPr/>
          <p:nvPr/>
        </p:nvSpPr>
        <p:spPr bwMode="auto">
          <a:xfrm>
            <a:off x="5455434" y="4631994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FF15D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E000F8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SMB2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1037" name="Graphic 1036">
            <a:extLst>
              <a:ext uri="{FF2B5EF4-FFF2-40B4-BE49-F238E27FC236}">
                <a16:creationId xmlns:a16="http://schemas.microsoft.com/office/drawing/2014/main" id="{7722AB4E-A178-DBA3-2FAF-245310563F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1211" y="4969150"/>
            <a:ext cx="311749" cy="318772"/>
          </a:xfrm>
          <a:prstGeom prst="rect">
            <a:avLst/>
          </a:prstGeom>
          <a:effectLst/>
        </p:spPr>
      </p:pic>
      <p:sp>
        <p:nvSpPr>
          <p:cNvPr id="1034" name="Rectangle: Rounded Corners 1033">
            <a:extLst>
              <a:ext uri="{FF2B5EF4-FFF2-40B4-BE49-F238E27FC236}">
                <a16:creationId xmlns:a16="http://schemas.microsoft.com/office/drawing/2014/main" id="{825D1D6F-F5FF-218A-B1C0-399C28191FB8}"/>
              </a:ext>
            </a:extLst>
          </p:cNvPr>
          <p:cNvSpPr/>
          <p:nvPr/>
        </p:nvSpPr>
        <p:spPr bwMode="auto">
          <a:xfrm>
            <a:off x="6191813" y="4637436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206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SMB3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1035" name="Graphic 1034">
            <a:extLst>
              <a:ext uri="{FF2B5EF4-FFF2-40B4-BE49-F238E27FC236}">
                <a16:creationId xmlns:a16="http://schemas.microsoft.com/office/drawing/2014/main" id="{5A8A2A5B-7835-ECA1-F95B-03A183D429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7590" y="4974592"/>
            <a:ext cx="311749" cy="318772"/>
          </a:xfrm>
          <a:prstGeom prst="rect">
            <a:avLst/>
          </a:prstGeom>
          <a:effectLst/>
        </p:spPr>
      </p:pic>
      <p:sp>
        <p:nvSpPr>
          <p:cNvPr id="1032" name="Rectangle: Rounded Corners 1031">
            <a:extLst>
              <a:ext uri="{FF2B5EF4-FFF2-40B4-BE49-F238E27FC236}">
                <a16:creationId xmlns:a16="http://schemas.microsoft.com/office/drawing/2014/main" id="{0EB77F2E-4A37-DA9C-DE29-0D177BE8B703}"/>
              </a:ext>
            </a:extLst>
          </p:cNvPr>
          <p:cNvSpPr/>
          <p:nvPr/>
        </p:nvSpPr>
        <p:spPr bwMode="auto">
          <a:xfrm>
            <a:off x="6928192" y="4642878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F95A4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95A49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SMB4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1033" name="Graphic 1032">
            <a:extLst>
              <a:ext uri="{FF2B5EF4-FFF2-40B4-BE49-F238E27FC236}">
                <a16:creationId xmlns:a16="http://schemas.microsoft.com/office/drawing/2014/main" id="{D2BB94CA-96E8-3809-C92D-21554AF5E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03969" y="4980034"/>
            <a:ext cx="311749" cy="318772"/>
          </a:xfrm>
          <a:prstGeom prst="rect">
            <a:avLst/>
          </a:prstGeom>
          <a:effectLst/>
        </p:spPr>
      </p:pic>
      <p:sp>
        <p:nvSpPr>
          <p:cNvPr id="1031" name="Rectangle: Rounded Corners 1030">
            <a:extLst>
              <a:ext uri="{FF2B5EF4-FFF2-40B4-BE49-F238E27FC236}">
                <a16:creationId xmlns:a16="http://schemas.microsoft.com/office/drawing/2014/main" id="{0F93FAE3-4D7C-2765-7F16-3D817068F7C2}"/>
              </a:ext>
            </a:extLst>
          </p:cNvPr>
          <p:cNvSpPr/>
          <p:nvPr/>
        </p:nvSpPr>
        <p:spPr bwMode="auto">
          <a:xfrm>
            <a:off x="4719056" y="4488497"/>
            <a:ext cx="2872438" cy="246888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RDMA NICs</a:t>
            </a:r>
          </a:p>
        </p:txBody>
      </p:sp>
      <p:sp>
        <p:nvSpPr>
          <p:cNvPr id="1052" name="Rectangle: Rounded Corners 1051">
            <a:extLst>
              <a:ext uri="{FF2B5EF4-FFF2-40B4-BE49-F238E27FC236}">
                <a16:creationId xmlns:a16="http://schemas.microsoft.com/office/drawing/2014/main" id="{46E8F3F0-7761-615C-8399-A2D6437DA187}"/>
              </a:ext>
            </a:extLst>
          </p:cNvPr>
          <p:cNvSpPr/>
          <p:nvPr/>
        </p:nvSpPr>
        <p:spPr bwMode="auto">
          <a:xfrm>
            <a:off x="8041420" y="4626046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7030A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SMB1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1053" name="Graphic 1052">
            <a:extLst>
              <a:ext uri="{FF2B5EF4-FFF2-40B4-BE49-F238E27FC236}">
                <a16:creationId xmlns:a16="http://schemas.microsoft.com/office/drawing/2014/main" id="{C41172A7-3E1A-386B-1180-05756E99C3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17197" y="4963202"/>
            <a:ext cx="311749" cy="318772"/>
          </a:xfrm>
          <a:prstGeom prst="rect">
            <a:avLst/>
          </a:prstGeom>
          <a:effectLst/>
        </p:spPr>
      </p:pic>
      <p:sp>
        <p:nvSpPr>
          <p:cNvPr id="1050" name="Rectangle: Rounded Corners 1049">
            <a:extLst>
              <a:ext uri="{FF2B5EF4-FFF2-40B4-BE49-F238E27FC236}">
                <a16:creationId xmlns:a16="http://schemas.microsoft.com/office/drawing/2014/main" id="{93A20B1A-52C5-1BDF-1475-5FD5B9356CDE}"/>
              </a:ext>
            </a:extLst>
          </p:cNvPr>
          <p:cNvSpPr/>
          <p:nvPr/>
        </p:nvSpPr>
        <p:spPr bwMode="auto">
          <a:xfrm>
            <a:off x="8777799" y="4626570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F88A1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88A1C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SMB2</a:t>
            </a:r>
          </a:p>
        </p:txBody>
      </p:sp>
      <p:pic>
        <p:nvPicPr>
          <p:cNvPr id="1051" name="Graphic 1050">
            <a:extLst>
              <a:ext uri="{FF2B5EF4-FFF2-40B4-BE49-F238E27FC236}">
                <a16:creationId xmlns:a16="http://schemas.microsoft.com/office/drawing/2014/main" id="{22FB4D88-E670-5C35-DD37-80543CC358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3576" y="4963726"/>
            <a:ext cx="311749" cy="318772"/>
          </a:xfrm>
          <a:prstGeom prst="rect">
            <a:avLst/>
          </a:prstGeom>
          <a:effectLst/>
        </p:spPr>
      </p:pic>
      <p:sp>
        <p:nvSpPr>
          <p:cNvPr id="1048" name="Rectangle: Rounded Corners 1047">
            <a:extLst>
              <a:ext uri="{FF2B5EF4-FFF2-40B4-BE49-F238E27FC236}">
                <a16:creationId xmlns:a16="http://schemas.microsoft.com/office/drawing/2014/main" id="{164F6D73-9517-B9E8-CEEA-95C2E7C630AF}"/>
              </a:ext>
            </a:extLst>
          </p:cNvPr>
          <p:cNvSpPr/>
          <p:nvPr/>
        </p:nvSpPr>
        <p:spPr bwMode="auto">
          <a:xfrm>
            <a:off x="9514178" y="4632012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206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SMB3</a:t>
            </a:r>
          </a:p>
        </p:txBody>
      </p:sp>
      <p:pic>
        <p:nvPicPr>
          <p:cNvPr id="1049" name="Graphic 1048">
            <a:extLst>
              <a:ext uri="{FF2B5EF4-FFF2-40B4-BE49-F238E27FC236}">
                <a16:creationId xmlns:a16="http://schemas.microsoft.com/office/drawing/2014/main" id="{6C7EE0E7-4AAA-CE34-E93C-81233AA194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89955" y="4969168"/>
            <a:ext cx="311749" cy="318772"/>
          </a:xfrm>
          <a:prstGeom prst="rect">
            <a:avLst/>
          </a:prstGeom>
          <a:effectLst/>
        </p:spPr>
      </p:pic>
      <p:sp>
        <p:nvSpPr>
          <p:cNvPr id="1046" name="Rectangle: Rounded Corners 1045">
            <a:extLst>
              <a:ext uri="{FF2B5EF4-FFF2-40B4-BE49-F238E27FC236}">
                <a16:creationId xmlns:a16="http://schemas.microsoft.com/office/drawing/2014/main" id="{4EFEF1E5-696F-1D20-EB17-29F75AB28BBC}"/>
              </a:ext>
            </a:extLst>
          </p:cNvPr>
          <p:cNvSpPr/>
          <p:nvPr/>
        </p:nvSpPr>
        <p:spPr bwMode="auto">
          <a:xfrm>
            <a:off x="10250557" y="4637454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F95A4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95A49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SMB4</a:t>
            </a:r>
          </a:p>
        </p:txBody>
      </p:sp>
      <p:pic>
        <p:nvPicPr>
          <p:cNvPr id="1047" name="Graphic 1046">
            <a:extLst>
              <a:ext uri="{FF2B5EF4-FFF2-40B4-BE49-F238E27FC236}">
                <a16:creationId xmlns:a16="http://schemas.microsoft.com/office/drawing/2014/main" id="{B784A570-4AC4-756E-BA0B-1E4CEC9548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26334" y="4974610"/>
            <a:ext cx="311749" cy="318772"/>
          </a:xfrm>
          <a:prstGeom prst="rect">
            <a:avLst/>
          </a:prstGeom>
          <a:effectLst/>
        </p:spPr>
      </p:pic>
      <p:sp>
        <p:nvSpPr>
          <p:cNvPr id="1045" name="Rectangle: Rounded Corners 1044">
            <a:extLst>
              <a:ext uri="{FF2B5EF4-FFF2-40B4-BE49-F238E27FC236}">
                <a16:creationId xmlns:a16="http://schemas.microsoft.com/office/drawing/2014/main" id="{C9CFBC5D-BC58-643D-A7A4-6324E3998952}"/>
              </a:ext>
            </a:extLst>
          </p:cNvPr>
          <p:cNvSpPr/>
          <p:nvPr/>
        </p:nvSpPr>
        <p:spPr bwMode="auto">
          <a:xfrm>
            <a:off x="8041421" y="4483073"/>
            <a:ext cx="2872438" cy="246888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RDMA NICs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7C7F64D-0746-59AE-2653-BD760F9A59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83460" y="2881551"/>
            <a:ext cx="13680" cy="5165542"/>
          </a:xfrm>
          <a:prstGeom prst="bentConnector3">
            <a:avLst>
              <a:gd name="adj1" fmla="val -4901754"/>
            </a:avLst>
          </a:prstGeom>
          <a:ln w="19050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6CAD9D3-8281-4703-750F-A8D585ECD2A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91593" y="3806083"/>
            <a:ext cx="2290" cy="3315935"/>
          </a:xfrm>
          <a:prstGeom prst="bentConnector3">
            <a:avLst>
              <a:gd name="adj1" fmla="val -13531965"/>
            </a:avLst>
          </a:prstGeom>
          <a:ln w="19050">
            <a:solidFill>
              <a:srgbClr val="00C85A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50B86C1-A90F-87C6-B091-5630243AFE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27972" y="3806607"/>
            <a:ext cx="2290" cy="3315935"/>
          </a:xfrm>
          <a:prstGeom prst="bentConnector3">
            <a:avLst>
              <a:gd name="adj1" fmla="val -20852489"/>
            </a:avLst>
          </a:prstGeom>
          <a:ln w="19050">
            <a:solidFill>
              <a:srgbClr val="FF15D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6595811-ADCB-9038-3D73-6A209E644CB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17380" y="2884534"/>
            <a:ext cx="18598" cy="5165542"/>
          </a:xfrm>
          <a:prstGeom prst="bentConnector3">
            <a:avLst>
              <a:gd name="adj1" fmla="val -4752769"/>
            </a:avLst>
          </a:prstGeom>
          <a:ln w="19050">
            <a:solidFill>
              <a:srgbClr val="F88A1C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3E2F43A-992B-3691-4662-C7FF36F499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81934" y="3804977"/>
            <a:ext cx="5424" cy="3322365"/>
          </a:xfrm>
          <a:prstGeom prst="bentConnector3">
            <a:avLst>
              <a:gd name="adj1" fmla="val -5900479"/>
            </a:avLst>
          </a:prstGeom>
          <a:ln w="19050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1F4D445-79C0-8240-0DDA-85011D0A74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918313" y="3810419"/>
            <a:ext cx="5424" cy="3322365"/>
          </a:xfrm>
          <a:prstGeom prst="bentConnector3">
            <a:avLst>
              <a:gd name="adj1" fmla="val -9459513"/>
            </a:avLst>
          </a:prstGeom>
          <a:ln w="19050">
            <a:solidFill>
              <a:srgbClr val="F95A4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8334A7F-EDD8-B844-61AD-869588E09411}"/>
              </a:ext>
            </a:extLst>
          </p:cNvPr>
          <p:cNvSpPr/>
          <p:nvPr/>
        </p:nvSpPr>
        <p:spPr bwMode="auto">
          <a:xfrm>
            <a:off x="3147514" y="3157056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E584502-142A-DE31-1862-CD9E7F98F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323291" y="3210295"/>
            <a:ext cx="311749" cy="318771"/>
          </a:xfrm>
          <a:prstGeom prst="rect">
            <a:avLst/>
          </a:prstGeom>
          <a:effectLst/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C2A20A4-5DA8-C51D-1C73-C9D5E2E0B007}"/>
              </a:ext>
            </a:extLst>
          </p:cNvPr>
          <p:cNvSpPr/>
          <p:nvPr/>
        </p:nvSpPr>
        <p:spPr bwMode="auto">
          <a:xfrm>
            <a:off x="1867868" y="3157056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9E59A741-C445-8918-AD86-271E0BF0C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43645" y="3210295"/>
            <a:ext cx="311749" cy="318771"/>
          </a:xfrm>
          <a:prstGeom prst="rect">
            <a:avLst/>
          </a:prstGeom>
          <a:effectLst/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10792B1-0D55-ABD6-035B-340000A178F5}"/>
              </a:ext>
            </a:extLst>
          </p:cNvPr>
          <p:cNvSpPr/>
          <p:nvPr/>
        </p:nvSpPr>
        <p:spPr bwMode="auto">
          <a:xfrm>
            <a:off x="1868087" y="3786493"/>
            <a:ext cx="1942728" cy="274320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NICs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witch Embedded Team (SET)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226677C-AD7C-F2AC-7955-1B979C0C95A2}"/>
              </a:ext>
            </a:extLst>
          </p:cNvPr>
          <p:cNvSpPr/>
          <p:nvPr/>
        </p:nvSpPr>
        <p:spPr bwMode="auto">
          <a:xfrm>
            <a:off x="6466670" y="3157056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55FB0A6F-B16D-BD89-2C7B-5497C0F46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642447" y="3210295"/>
            <a:ext cx="311749" cy="318771"/>
          </a:xfrm>
          <a:prstGeom prst="rect">
            <a:avLst/>
          </a:prstGeom>
          <a:effectLst/>
        </p:spPr>
      </p:pic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D789CD4-1D06-D9AC-3151-052EAD108E49}"/>
              </a:ext>
            </a:extLst>
          </p:cNvPr>
          <p:cNvSpPr/>
          <p:nvPr/>
        </p:nvSpPr>
        <p:spPr bwMode="auto">
          <a:xfrm>
            <a:off x="5187024" y="3157056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E7298DCA-EBAE-AFFA-C540-1B89B8663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362801" y="3210295"/>
            <a:ext cx="311749" cy="318771"/>
          </a:xfrm>
          <a:prstGeom prst="rect">
            <a:avLst/>
          </a:prstGeom>
          <a:effectLst/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840E9E8-4B56-E79D-5C8E-2834F4F5BD6A}"/>
              </a:ext>
            </a:extLst>
          </p:cNvPr>
          <p:cNvSpPr/>
          <p:nvPr/>
        </p:nvSpPr>
        <p:spPr bwMode="auto">
          <a:xfrm>
            <a:off x="5187243" y="3786493"/>
            <a:ext cx="1942728" cy="274320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NICs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witch Embedded Team (SET)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FA375BF-6240-6585-9783-93FE1ED3AFFC}"/>
              </a:ext>
            </a:extLst>
          </p:cNvPr>
          <p:cNvCxnSpPr>
            <a:cxnSpLocks/>
            <a:stCxn id="52" idx="0"/>
            <a:endCxn id="28" idx="2"/>
          </p:cNvCxnSpPr>
          <p:nvPr/>
        </p:nvCxnSpPr>
        <p:spPr>
          <a:xfrm flipV="1">
            <a:off x="2199519" y="2021727"/>
            <a:ext cx="1979119" cy="1135329"/>
          </a:xfrm>
          <a:prstGeom prst="line">
            <a:avLst/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A1C583-962F-4C47-D2F1-C723E54C13B6}"/>
              </a:ext>
            </a:extLst>
          </p:cNvPr>
          <p:cNvCxnSpPr>
            <a:cxnSpLocks/>
            <a:stCxn id="54" idx="0"/>
            <a:endCxn id="19" idx="2"/>
          </p:cNvCxnSpPr>
          <p:nvPr/>
        </p:nvCxnSpPr>
        <p:spPr>
          <a:xfrm flipV="1">
            <a:off x="3479165" y="2021727"/>
            <a:ext cx="4659180" cy="1135329"/>
          </a:xfrm>
          <a:prstGeom prst="line">
            <a:avLst/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A2C4495-F937-F21A-F0FA-400ACC257DDF}"/>
              </a:ext>
            </a:extLst>
          </p:cNvPr>
          <p:cNvCxnSpPr>
            <a:cxnSpLocks/>
            <a:stCxn id="61" idx="0"/>
            <a:endCxn id="28" idx="2"/>
          </p:cNvCxnSpPr>
          <p:nvPr/>
        </p:nvCxnSpPr>
        <p:spPr>
          <a:xfrm flipH="1" flipV="1">
            <a:off x="4178638" y="2021727"/>
            <a:ext cx="1340037" cy="1135329"/>
          </a:xfrm>
          <a:prstGeom prst="line">
            <a:avLst/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4F9DD41-5DCD-02B0-DA53-78593F15C61A}"/>
              </a:ext>
            </a:extLst>
          </p:cNvPr>
          <p:cNvCxnSpPr>
            <a:cxnSpLocks/>
            <a:stCxn id="63" idx="0"/>
            <a:endCxn id="19" idx="2"/>
          </p:cNvCxnSpPr>
          <p:nvPr/>
        </p:nvCxnSpPr>
        <p:spPr>
          <a:xfrm flipV="1">
            <a:off x="6798321" y="2021727"/>
            <a:ext cx="1340024" cy="1135329"/>
          </a:xfrm>
          <a:prstGeom prst="line">
            <a:avLst/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2E6D5D3-F850-FC3A-4454-8187201B49D6}"/>
              </a:ext>
            </a:extLst>
          </p:cNvPr>
          <p:cNvCxnSpPr>
            <a:cxnSpLocks/>
            <a:stCxn id="70" idx="0"/>
            <a:endCxn id="28" idx="2"/>
          </p:cNvCxnSpPr>
          <p:nvPr/>
        </p:nvCxnSpPr>
        <p:spPr>
          <a:xfrm flipH="1" flipV="1">
            <a:off x="4178638" y="2021727"/>
            <a:ext cx="4659193" cy="1135329"/>
          </a:xfrm>
          <a:prstGeom prst="line">
            <a:avLst/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F4205ADB-4FA2-5709-0C14-E7CFDEF612F2}"/>
              </a:ext>
            </a:extLst>
          </p:cNvPr>
          <p:cNvCxnSpPr>
            <a:cxnSpLocks/>
            <a:stCxn id="72" idx="0"/>
            <a:endCxn id="19" idx="2"/>
          </p:cNvCxnSpPr>
          <p:nvPr/>
        </p:nvCxnSpPr>
        <p:spPr>
          <a:xfrm flipH="1" flipV="1">
            <a:off x="8138345" y="2021727"/>
            <a:ext cx="1979132" cy="1135329"/>
          </a:xfrm>
          <a:prstGeom prst="line">
            <a:avLst/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209B22-CC0D-F45D-A44E-E2EC5150919E}"/>
              </a:ext>
            </a:extLst>
          </p:cNvPr>
          <p:cNvSpPr/>
          <p:nvPr/>
        </p:nvSpPr>
        <p:spPr bwMode="auto">
          <a:xfrm>
            <a:off x="5254889" y="813723"/>
            <a:ext cx="1808407" cy="638061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Switch / Router / Firewall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D486EC7-5E46-1DA4-4A6C-CA99A12C3C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76213" y="867607"/>
            <a:ext cx="365760" cy="365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3BCF92-6425-4FA8-D140-6BFBA91BF995}"/>
              </a:ext>
            </a:extLst>
          </p:cNvPr>
          <p:cNvCxnSpPr>
            <a:cxnSpLocks/>
          </p:cNvCxnSpPr>
          <p:nvPr/>
        </p:nvCxnSpPr>
        <p:spPr>
          <a:xfrm>
            <a:off x="4940312" y="1665307"/>
            <a:ext cx="2432447" cy="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2C2074-2197-8AC6-A34E-CE671BE98509}"/>
              </a:ext>
            </a:extLst>
          </p:cNvPr>
          <p:cNvCxnSpPr>
            <a:cxnSpLocks/>
          </p:cNvCxnSpPr>
          <p:nvPr/>
        </p:nvCxnSpPr>
        <p:spPr>
          <a:xfrm>
            <a:off x="4940312" y="1928207"/>
            <a:ext cx="2432447" cy="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ylinder 13">
            <a:extLst>
              <a:ext uri="{FF2B5EF4-FFF2-40B4-BE49-F238E27FC236}">
                <a16:creationId xmlns:a16="http://schemas.microsoft.com/office/drawing/2014/main" id="{0EAD03A3-3D3F-EFA4-F50A-4B9A0440D569}"/>
              </a:ext>
            </a:extLst>
          </p:cNvPr>
          <p:cNvSpPr/>
          <p:nvPr/>
        </p:nvSpPr>
        <p:spPr bwMode="auto">
          <a:xfrm rot="5400000">
            <a:off x="5939154" y="1190523"/>
            <a:ext cx="402059" cy="1243045"/>
          </a:xfrm>
          <a:prstGeom prst="can">
            <a:avLst/>
          </a:prstGeom>
          <a:solidFill>
            <a:srgbClr val="D0BEBE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Link Aggregation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8FAD51-6A9A-5C8D-9353-50084E10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43" y="0"/>
            <a:ext cx="11007236" cy="347531"/>
          </a:xfrm>
        </p:spPr>
        <p:txBody>
          <a:bodyPr/>
          <a:lstStyle/>
          <a:p>
            <a:r>
              <a:rPr lang="en-US" sz="1700"/>
              <a:t>Azure Local – Three-machines storage switchless, dual link, dual TOR network architecture,  physical connectivity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C38719-CDA9-9E7D-15DC-B0A01907F7EC}"/>
              </a:ext>
            </a:extLst>
          </p:cNvPr>
          <p:cNvSpPr txBox="1"/>
          <p:nvPr/>
        </p:nvSpPr>
        <p:spPr>
          <a:xfrm>
            <a:off x="330191" y="309218"/>
            <a:ext cx="22471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49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(simplified architecture)</a:t>
            </a:r>
          </a:p>
        </p:txBody>
      </p:sp>
    </p:spTree>
    <p:extLst>
      <p:ext uri="{BB962C8B-B14F-4D97-AF65-F5344CB8AC3E}">
        <p14:creationId xmlns:p14="http://schemas.microsoft.com/office/powerpoint/2010/main" val="989410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245758"/>
            <a:ext cx="11294953" cy="367858"/>
          </a:xfrm>
        </p:spPr>
        <p:txBody>
          <a:bodyPr/>
          <a:lstStyle/>
          <a:p>
            <a:r>
              <a:rPr lang="en-US"/>
              <a:t>Azure Local – Fully converged network architecture </a:t>
            </a: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B2ECB7D1-977C-096F-E452-9D49E2AD7CF7}"/>
              </a:ext>
            </a:extLst>
          </p:cNvPr>
          <p:cNvSpPr/>
          <p:nvPr/>
        </p:nvSpPr>
        <p:spPr bwMode="auto">
          <a:xfrm rot="10800000">
            <a:off x="295772" y="3817561"/>
            <a:ext cx="11633250" cy="2434677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715D009-CB87-8811-D78E-EEEF6CFDB368}"/>
              </a:ext>
            </a:extLst>
          </p:cNvPr>
          <p:cNvSpPr/>
          <p:nvPr/>
        </p:nvSpPr>
        <p:spPr bwMode="auto">
          <a:xfrm>
            <a:off x="3387471" y="2246123"/>
            <a:ext cx="1518113" cy="1069788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Network switch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EF4C0E-830E-ECCB-260A-8AEA96203FA0}"/>
              </a:ext>
            </a:extLst>
          </p:cNvPr>
          <p:cNvSpPr/>
          <p:nvPr/>
        </p:nvSpPr>
        <p:spPr bwMode="auto">
          <a:xfrm rot="10800000">
            <a:off x="3555908" y="2512412"/>
            <a:ext cx="1159435" cy="335280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FC517B4-2FDD-B25C-824C-316EBD4AF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354091" y="2598137"/>
            <a:ext cx="182880" cy="182880"/>
          </a:xfrm>
          <a:prstGeom prst="rect">
            <a:avLst/>
          </a:prstGeom>
          <a:effectLst/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55B0BFE3-A29C-0F87-DA55-29B6C5CE0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147487" y="2598137"/>
            <a:ext cx="182880" cy="182880"/>
          </a:xfrm>
          <a:prstGeom prst="rect">
            <a:avLst/>
          </a:prstGeom>
          <a:effectLst/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3B33E59-93B5-A77E-2964-0E5867DA2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940883" y="2598137"/>
            <a:ext cx="182880" cy="182880"/>
          </a:xfrm>
          <a:prstGeom prst="rect">
            <a:avLst/>
          </a:prstGeom>
          <a:effectLst/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834362F-6950-D5E9-1C6C-543B9EB30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734279" y="2598137"/>
            <a:ext cx="182880" cy="182880"/>
          </a:xfrm>
          <a:prstGeom prst="rect">
            <a:avLst/>
          </a:prstGeom>
          <a:effectLst/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5E638C-B278-D519-9427-239ED469E70E}"/>
              </a:ext>
            </a:extLst>
          </p:cNvPr>
          <p:cNvCxnSpPr>
            <a:cxnSpLocks/>
          </p:cNvCxnSpPr>
          <p:nvPr/>
        </p:nvCxnSpPr>
        <p:spPr>
          <a:xfrm>
            <a:off x="4905584" y="2684497"/>
            <a:ext cx="2441594" cy="0"/>
          </a:xfrm>
          <a:prstGeom prst="lin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F2C3AB4-8F97-D92D-E0BB-A071D2BAED34}"/>
              </a:ext>
            </a:extLst>
          </p:cNvPr>
          <p:cNvCxnSpPr>
            <a:cxnSpLocks/>
            <a:stCxn id="29" idx="0"/>
            <a:endCxn id="11" idx="1"/>
          </p:cNvCxnSpPr>
          <p:nvPr/>
        </p:nvCxnSpPr>
        <p:spPr>
          <a:xfrm rot="5400000" flipH="1" flipV="1">
            <a:off x="4556609" y="1580556"/>
            <a:ext cx="255487" cy="1075649"/>
          </a:xfrm>
          <a:prstGeom prst="bentConnector2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C2C6C94-0C08-E5EA-B424-93EFC5F22630}"/>
              </a:ext>
            </a:extLst>
          </p:cNvPr>
          <p:cNvSpPr/>
          <p:nvPr/>
        </p:nvSpPr>
        <p:spPr bwMode="auto">
          <a:xfrm>
            <a:off x="7347178" y="2246123"/>
            <a:ext cx="1518113" cy="1069788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Network switch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F45160E-273F-2662-DA66-B28BE7D18342}"/>
              </a:ext>
            </a:extLst>
          </p:cNvPr>
          <p:cNvSpPr/>
          <p:nvPr/>
        </p:nvSpPr>
        <p:spPr bwMode="auto">
          <a:xfrm rot="10800000">
            <a:off x="7515615" y="2512412"/>
            <a:ext cx="1159435" cy="335280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1AB5F4F-E8B4-4E39-6D7B-AC5F95704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313798" y="2598137"/>
            <a:ext cx="182880" cy="182880"/>
          </a:xfrm>
          <a:prstGeom prst="rect">
            <a:avLst/>
          </a:prstGeom>
          <a:effectLst/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63683DD-98B6-4CD0-5F69-BC3729AA5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107194" y="2598137"/>
            <a:ext cx="182880" cy="182880"/>
          </a:xfrm>
          <a:prstGeom prst="rect">
            <a:avLst/>
          </a:prstGeom>
          <a:effectLst/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B988ABA-4513-B7C0-6828-2067099D5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900590" y="2598137"/>
            <a:ext cx="182880" cy="182880"/>
          </a:xfrm>
          <a:prstGeom prst="rect">
            <a:avLst/>
          </a:prstGeom>
          <a:effectLst/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E05BA30-CDFE-99F4-2AC2-72737AB8D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693986" y="2598137"/>
            <a:ext cx="182880" cy="182880"/>
          </a:xfrm>
          <a:prstGeom prst="rect">
            <a:avLst/>
          </a:prstGeom>
          <a:effectLst/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4C9C2E7-C865-43D8-2106-318E7F4D62C0}"/>
              </a:ext>
            </a:extLst>
          </p:cNvPr>
          <p:cNvSpPr/>
          <p:nvPr/>
        </p:nvSpPr>
        <p:spPr bwMode="auto">
          <a:xfrm>
            <a:off x="3466125" y="2946454"/>
            <a:ext cx="5292544" cy="409664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5875" cap="flat" cmpd="sng" algn="ctr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9D11357-52A5-5AAB-66A6-D65838B9FF8B}"/>
              </a:ext>
            </a:extLst>
          </p:cNvPr>
          <p:cNvSpPr/>
          <p:nvPr/>
        </p:nvSpPr>
        <p:spPr bwMode="auto">
          <a:xfrm>
            <a:off x="5028548" y="3058055"/>
            <a:ext cx="2195998" cy="182880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Local instance networks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F14A351-07ED-5864-DE34-29F994A2E07A}"/>
              </a:ext>
            </a:extLst>
          </p:cNvPr>
          <p:cNvSpPr/>
          <p:nvPr/>
        </p:nvSpPr>
        <p:spPr bwMode="auto">
          <a:xfrm>
            <a:off x="3600008" y="3058055"/>
            <a:ext cx="1093702" cy="18288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Trunk Port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E44317-3E23-9673-3ACC-3DDF9DB52487}"/>
              </a:ext>
            </a:extLst>
          </p:cNvPr>
          <p:cNvSpPr/>
          <p:nvPr/>
        </p:nvSpPr>
        <p:spPr bwMode="auto">
          <a:xfrm>
            <a:off x="7559384" y="3058055"/>
            <a:ext cx="1093702" cy="18288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Trunk Port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0F9A5B0-C0DF-F4D3-7E30-EE61BE766026}"/>
              </a:ext>
            </a:extLst>
          </p:cNvPr>
          <p:cNvCxnSpPr>
            <a:cxnSpLocks/>
            <a:stCxn id="11" idx="3"/>
            <a:endCxn id="20" idx="0"/>
          </p:cNvCxnSpPr>
          <p:nvPr/>
        </p:nvCxnSpPr>
        <p:spPr>
          <a:xfrm>
            <a:off x="7030584" y="1990636"/>
            <a:ext cx="1075651" cy="255487"/>
          </a:xfrm>
          <a:prstGeom prst="bentConnector2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05468A5-8CA8-0ABD-6A4D-32091E6CB11F}"/>
              </a:ext>
            </a:extLst>
          </p:cNvPr>
          <p:cNvSpPr/>
          <p:nvPr/>
        </p:nvSpPr>
        <p:spPr bwMode="auto">
          <a:xfrm>
            <a:off x="1297816" y="4866123"/>
            <a:ext cx="3056275" cy="1182940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1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5D6F207-AF71-36C3-0D36-1BCDE704F126}"/>
              </a:ext>
            </a:extLst>
          </p:cNvPr>
          <p:cNvSpPr/>
          <p:nvPr/>
        </p:nvSpPr>
        <p:spPr bwMode="auto">
          <a:xfrm>
            <a:off x="3412069" y="4494111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72A015EC-28CA-4287-4A15-83E6D1652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587846" y="4547350"/>
            <a:ext cx="311749" cy="318771"/>
          </a:xfrm>
          <a:prstGeom prst="rect">
            <a:avLst/>
          </a:prstGeom>
          <a:effectLst/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BCDDE59-7602-44DD-C427-7696B538DFC1}"/>
              </a:ext>
            </a:extLst>
          </p:cNvPr>
          <p:cNvSpPr/>
          <p:nvPr/>
        </p:nvSpPr>
        <p:spPr bwMode="auto">
          <a:xfrm>
            <a:off x="1576040" y="4494111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DDF33920-6F4F-2BF0-FF93-D57F5FCE6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751817" y="4547350"/>
            <a:ext cx="311749" cy="318771"/>
          </a:xfrm>
          <a:prstGeom prst="rect">
            <a:avLst/>
          </a:prstGeom>
          <a:effectLst/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837E220-2D14-0ED0-FB86-5C69577EB58D}"/>
              </a:ext>
            </a:extLst>
          </p:cNvPr>
          <p:cNvSpPr/>
          <p:nvPr/>
        </p:nvSpPr>
        <p:spPr bwMode="auto">
          <a:xfrm>
            <a:off x="1576258" y="5123548"/>
            <a:ext cx="2499393" cy="246888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+ Storage Intent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19829E76-81F8-390A-9FF2-194C1851A3CC}"/>
              </a:ext>
            </a:extLst>
          </p:cNvPr>
          <p:cNvSpPr/>
          <p:nvPr/>
        </p:nvSpPr>
        <p:spPr bwMode="auto">
          <a:xfrm>
            <a:off x="4632315" y="4866123"/>
            <a:ext cx="3056275" cy="1182940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2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C0F6525D-89A3-5033-878F-26EEBAC668C6}"/>
              </a:ext>
            </a:extLst>
          </p:cNvPr>
          <p:cNvSpPr/>
          <p:nvPr/>
        </p:nvSpPr>
        <p:spPr bwMode="auto">
          <a:xfrm>
            <a:off x="6746568" y="4494111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32A602AB-5EA9-5CC0-EE1C-CBA96586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922345" y="4547350"/>
            <a:ext cx="311749" cy="318771"/>
          </a:xfrm>
          <a:prstGeom prst="rect">
            <a:avLst/>
          </a:prstGeom>
          <a:effectLst/>
        </p:spPr>
      </p:pic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53F0FEA2-9E97-ED98-F4B9-E273A0E3400D}"/>
              </a:ext>
            </a:extLst>
          </p:cNvPr>
          <p:cNvSpPr/>
          <p:nvPr/>
        </p:nvSpPr>
        <p:spPr bwMode="auto">
          <a:xfrm>
            <a:off x="4910539" y="4494111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3AB5BE68-E30A-EE9F-10DB-5700F6B4F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086316" y="4547350"/>
            <a:ext cx="311749" cy="318771"/>
          </a:xfrm>
          <a:prstGeom prst="rect">
            <a:avLst/>
          </a:prstGeom>
          <a:effectLst/>
        </p:spPr>
      </p:pic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BD36330C-4379-6D24-4279-D4FFEF5368FF}"/>
              </a:ext>
            </a:extLst>
          </p:cNvPr>
          <p:cNvSpPr/>
          <p:nvPr/>
        </p:nvSpPr>
        <p:spPr bwMode="auto">
          <a:xfrm>
            <a:off x="4910757" y="5123548"/>
            <a:ext cx="2499393" cy="246888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+ Storage Intent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721F2AF2-9592-E182-B6E3-91DC5319A920}"/>
              </a:ext>
            </a:extLst>
          </p:cNvPr>
          <p:cNvSpPr/>
          <p:nvPr/>
        </p:nvSpPr>
        <p:spPr bwMode="auto">
          <a:xfrm>
            <a:off x="7966814" y="4866122"/>
            <a:ext cx="3056275" cy="1184269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3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1DD3319F-A0B7-062C-4DDE-193EFFE19D75}"/>
              </a:ext>
            </a:extLst>
          </p:cNvPr>
          <p:cNvSpPr/>
          <p:nvPr/>
        </p:nvSpPr>
        <p:spPr bwMode="auto">
          <a:xfrm>
            <a:off x="10081067" y="4494111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2BBDCAEA-7486-F04E-59AD-61AF7FF40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256844" y="4547350"/>
            <a:ext cx="311749" cy="318771"/>
          </a:xfrm>
          <a:prstGeom prst="rect">
            <a:avLst/>
          </a:prstGeom>
          <a:effectLst/>
        </p:spPr>
      </p:pic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138423C8-A966-F238-F8CC-3478AF1A2DB5}"/>
              </a:ext>
            </a:extLst>
          </p:cNvPr>
          <p:cNvSpPr/>
          <p:nvPr/>
        </p:nvSpPr>
        <p:spPr bwMode="auto">
          <a:xfrm>
            <a:off x="8245038" y="4494111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AECF05B4-90E7-863D-0782-A3C941B2C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420815" y="4547350"/>
            <a:ext cx="311749" cy="318771"/>
          </a:xfrm>
          <a:prstGeom prst="rect">
            <a:avLst/>
          </a:prstGeom>
          <a:effectLst/>
        </p:spPr>
      </p:pic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FA46F9E6-F869-ADCF-E6F0-E25D74F78261}"/>
              </a:ext>
            </a:extLst>
          </p:cNvPr>
          <p:cNvSpPr/>
          <p:nvPr/>
        </p:nvSpPr>
        <p:spPr bwMode="auto">
          <a:xfrm>
            <a:off x="8245256" y="5123548"/>
            <a:ext cx="2499393" cy="246888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+ Storage Intent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2F57257-6755-9843-3AAE-1092790FDD27}"/>
              </a:ext>
            </a:extLst>
          </p:cNvPr>
          <p:cNvGrpSpPr/>
          <p:nvPr/>
        </p:nvGrpSpPr>
        <p:grpSpPr>
          <a:xfrm>
            <a:off x="262977" y="4098839"/>
            <a:ext cx="925318" cy="762079"/>
            <a:chOff x="157054" y="3400596"/>
            <a:chExt cx="925318" cy="762079"/>
          </a:xfrm>
        </p:grpSpPr>
        <p:pic>
          <p:nvPicPr>
            <p:cNvPr id="156" name="Graphic 155">
              <a:extLst>
                <a:ext uri="{FF2B5EF4-FFF2-40B4-BE49-F238E27FC236}">
                  <a16:creationId xmlns:a16="http://schemas.microsoft.com/office/drawing/2014/main" id="{55960B72-FF76-D670-4772-506E20820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1546" y="3400596"/>
              <a:ext cx="365760" cy="365760"/>
            </a:xfrm>
            <a:prstGeom prst="rect">
              <a:avLst/>
            </a:prstGeom>
            <a:effectLst/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464C7C-A486-E7E1-0F28-13D429E29903}"/>
                </a:ext>
              </a:extLst>
            </p:cNvPr>
            <p:cNvSpPr txBox="1"/>
            <p:nvPr/>
          </p:nvSpPr>
          <p:spPr>
            <a:xfrm>
              <a:off x="157054" y="3824121"/>
              <a:ext cx="925318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Azure Local instance</a:t>
              </a:r>
            </a:p>
          </p:txBody>
        </p:sp>
      </p:grp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90EF0FE6-5277-3519-CD0F-18FA13EC8421}"/>
              </a:ext>
            </a:extLst>
          </p:cNvPr>
          <p:cNvSpPr/>
          <p:nvPr/>
        </p:nvSpPr>
        <p:spPr bwMode="auto">
          <a:xfrm rot="10800000">
            <a:off x="1212530" y="3998354"/>
            <a:ext cx="9895839" cy="1468032"/>
          </a:xfrm>
          <a:prstGeom prst="roundRect">
            <a:avLst>
              <a:gd name="adj" fmla="val 4645"/>
            </a:avLst>
          </a:prstGeom>
          <a:noFill/>
          <a:ln w="15875" cap="flat" cmpd="sng" algn="ctr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9F2F0E1C-4B02-5CE2-5481-13247E121D8E}"/>
              </a:ext>
            </a:extLst>
          </p:cNvPr>
          <p:cNvCxnSpPr>
            <a:cxnSpLocks/>
            <a:stCxn id="60" idx="0"/>
          </p:cNvCxnSpPr>
          <p:nvPr/>
        </p:nvCxnSpPr>
        <p:spPr>
          <a:xfrm rot="5400000" flipH="1" flipV="1">
            <a:off x="2081541" y="2975645"/>
            <a:ext cx="1344616" cy="1692317"/>
          </a:xfrm>
          <a:prstGeom prst="bentConnector2">
            <a:avLst/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3F10640B-DB1E-F36C-FE4A-8ED5D2F42D06}"/>
              </a:ext>
            </a:extLst>
          </p:cNvPr>
          <p:cNvCxnSpPr>
            <a:cxnSpLocks/>
            <a:endCxn id="63" idx="0"/>
          </p:cNvCxnSpPr>
          <p:nvPr/>
        </p:nvCxnSpPr>
        <p:spPr>
          <a:xfrm rot="10800000" flipV="1">
            <a:off x="3743721" y="3634683"/>
            <a:ext cx="3666149" cy="859428"/>
          </a:xfrm>
          <a:prstGeom prst="bentConnector2">
            <a:avLst/>
          </a:prstGeom>
          <a:ln w="1905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7A72F423-AB98-A94E-CAEB-3DD1C34753DD}"/>
              </a:ext>
            </a:extLst>
          </p:cNvPr>
          <p:cNvCxnSpPr>
            <a:cxnSpLocks/>
            <a:endCxn id="109" idx="0"/>
          </p:cNvCxnSpPr>
          <p:nvPr/>
        </p:nvCxnSpPr>
        <p:spPr>
          <a:xfrm rot="16200000" flipH="1">
            <a:off x="4067936" y="3319857"/>
            <a:ext cx="1253176" cy="1095331"/>
          </a:xfrm>
          <a:prstGeom prst="bentConnector3">
            <a:avLst>
              <a:gd name="adj1" fmla="val 41839"/>
            </a:avLst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F201C7A9-C2EF-E8E9-292C-832E18DB7BE7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4835044" y="3544529"/>
            <a:ext cx="3741645" cy="949582"/>
          </a:xfrm>
          <a:prstGeom prst="bentConnector2">
            <a:avLst/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454FB58-B060-7F88-85B6-A3D9E3B378AA}"/>
              </a:ext>
            </a:extLst>
          </p:cNvPr>
          <p:cNvCxnSpPr>
            <a:cxnSpLocks/>
          </p:cNvCxnSpPr>
          <p:nvPr/>
        </p:nvCxnSpPr>
        <p:spPr>
          <a:xfrm>
            <a:off x="4693710" y="3149495"/>
            <a:ext cx="141334" cy="395034"/>
          </a:xfrm>
          <a:prstGeom prst="bentConnector2">
            <a:avLst/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779EAECE-4FDB-FAFD-BDBE-B658B85B5B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09870" y="3149494"/>
            <a:ext cx="149515" cy="485187"/>
          </a:xfrm>
          <a:prstGeom prst="bentConnector2">
            <a:avLst/>
          </a:prstGeom>
          <a:ln w="1905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1A95C62-A04A-C48B-7A7C-454AFB144116}"/>
              </a:ext>
            </a:extLst>
          </p:cNvPr>
          <p:cNvCxnSpPr>
            <a:cxnSpLocks/>
            <a:stCxn id="112" idx="0"/>
          </p:cNvCxnSpPr>
          <p:nvPr/>
        </p:nvCxnSpPr>
        <p:spPr>
          <a:xfrm rot="5400000" flipH="1" flipV="1">
            <a:off x="6965639" y="3353515"/>
            <a:ext cx="1253176" cy="1028016"/>
          </a:xfrm>
          <a:prstGeom prst="bentConnector3">
            <a:avLst>
              <a:gd name="adj1" fmla="val 58161"/>
            </a:avLst>
          </a:prstGeom>
          <a:ln w="1905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C0DE2FAA-6ED5-7F72-5871-8A7A5F77CD61}"/>
              </a:ext>
            </a:extLst>
          </p:cNvPr>
          <p:cNvCxnSpPr>
            <a:cxnSpLocks/>
            <a:endCxn id="143" idx="0"/>
          </p:cNvCxnSpPr>
          <p:nvPr/>
        </p:nvCxnSpPr>
        <p:spPr>
          <a:xfrm>
            <a:off x="8653086" y="3149495"/>
            <a:ext cx="1759632" cy="1344616"/>
          </a:xfrm>
          <a:prstGeom prst="bentConnector2">
            <a:avLst/>
          </a:prstGeom>
          <a:ln w="1905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680F73A-BF7C-5606-D688-4BA39A3BBD1E}"/>
              </a:ext>
            </a:extLst>
          </p:cNvPr>
          <p:cNvSpPr/>
          <p:nvPr/>
        </p:nvSpPr>
        <p:spPr bwMode="auto">
          <a:xfrm>
            <a:off x="1576285" y="4096874"/>
            <a:ext cx="9168328" cy="274320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Network ATC: Management, Compute and Storage Intent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A6592C0-0FD5-23A5-EBC6-E7A052F9E3EF}"/>
              </a:ext>
            </a:extLst>
          </p:cNvPr>
          <p:cNvSpPr/>
          <p:nvPr/>
        </p:nvSpPr>
        <p:spPr bwMode="auto">
          <a:xfrm>
            <a:off x="287945" y="1321943"/>
            <a:ext cx="2976562" cy="1523330"/>
          </a:xfrm>
          <a:prstGeom prst="roundRect">
            <a:avLst>
              <a:gd name="adj" fmla="val 464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All traffic types (management, compute and storage) share the same physical network adapter ports in a fully converged host networking pattern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One port per machine connected to each switch, all ports configured as Trunk ports, (two links per machine)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Management VLAN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Compute VLAN(s)</a:t>
            </a:r>
          </a:p>
          <a:p>
            <a:pPr marL="228600" marR="0" lvl="1" indent="1174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Multiple Compute Logical Networks and VLAN(s) can be configured for VM, AKS Cluster or AVD workloads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Storage Network 1 VLAN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Storage Network 2 VLAN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529F3B3-385C-2D53-A40F-5D68F2693B6E}"/>
              </a:ext>
            </a:extLst>
          </p:cNvPr>
          <p:cNvSpPr/>
          <p:nvPr/>
        </p:nvSpPr>
        <p:spPr bwMode="auto">
          <a:xfrm>
            <a:off x="419943" y="1153837"/>
            <a:ext cx="1768577" cy="182693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instance networks key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D684B4A-733E-9254-1AE6-2E565D3C8C03}"/>
              </a:ext>
            </a:extLst>
          </p:cNvPr>
          <p:cNvSpPr/>
          <p:nvPr/>
        </p:nvSpPr>
        <p:spPr bwMode="auto">
          <a:xfrm>
            <a:off x="9091690" y="1296249"/>
            <a:ext cx="2837332" cy="905971"/>
          </a:xfrm>
          <a:prstGeom prst="roundRect">
            <a:avLst>
              <a:gd name="adj" fmla="val 464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Minimum 10GB speed required for interfaces when using the fully converged network topology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Remote direct memory access (RDMA) capable NICs required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25GB+ recommended for increased performance and scalability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71C0B34D-5507-D0DF-303B-8E819FF425D7}"/>
              </a:ext>
            </a:extLst>
          </p:cNvPr>
          <p:cNvSpPr/>
          <p:nvPr/>
        </p:nvSpPr>
        <p:spPr bwMode="auto">
          <a:xfrm>
            <a:off x="9254702" y="1151572"/>
            <a:ext cx="1768577" cy="182880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Network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interface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requirements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A1F1F4-7558-F892-FC30-CABF0DA30209}"/>
              </a:ext>
            </a:extLst>
          </p:cNvPr>
          <p:cNvSpPr/>
          <p:nvPr/>
        </p:nvSpPr>
        <p:spPr bwMode="auto">
          <a:xfrm>
            <a:off x="5222177" y="1671605"/>
            <a:ext cx="1808407" cy="638061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Switch / Router / Firewall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4145577-CDA4-C724-63F5-CAE3A84B3D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3501" y="1725489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81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0104D-836F-9418-B1D3-EF3A8B99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369E-8AE8-F257-A040-1690F9E29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367858"/>
          </a:xfrm>
        </p:spPr>
        <p:txBody>
          <a:bodyPr/>
          <a:lstStyle/>
          <a:p>
            <a:r>
              <a:rPr lang="en-US" dirty="0"/>
              <a:t>Azure Local – Three-machines switchless dual link, dual TOR network architecture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750A78C-713B-3B1B-B391-F6FCB48B8070}"/>
              </a:ext>
            </a:extLst>
          </p:cNvPr>
          <p:cNvSpPr/>
          <p:nvPr/>
        </p:nvSpPr>
        <p:spPr bwMode="auto">
          <a:xfrm rot="10800000">
            <a:off x="164954" y="3023194"/>
            <a:ext cx="11842646" cy="3764829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913D47F-D1B7-2CD1-325D-3083D91E4FC5}"/>
              </a:ext>
            </a:extLst>
          </p:cNvPr>
          <p:cNvSpPr/>
          <p:nvPr/>
        </p:nvSpPr>
        <p:spPr bwMode="auto">
          <a:xfrm>
            <a:off x="3409858" y="1575596"/>
            <a:ext cx="1518113" cy="1069788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Network switch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13ED761-FFFD-B275-8A00-3038EB148BA5}"/>
              </a:ext>
            </a:extLst>
          </p:cNvPr>
          <p:cNvSpPr/>
          <p:nvPr/>
        </p:nvSpPr>
        <p:spPr bwMode="auto">
          <a:xfrm rot="10800000">
            <a:off x="3578295" y="1841885"/>
            <a:ext cx="1159435" cy="335280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F4D056C-3962-C222-1F73-47BCBECE7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376478" y="1927610"/>
            <a:ext cx="182880" cy="18288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8B76369-A2EA-4E1D-99EF-B5BB20F7D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169874" y="1927610"/>
            <a:ext cx="182880" cy="18288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BD24CDF-7583-124C-3C9F-D114B879C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963270" y="1927610"/>
            <a:ext cx="182880" cy="18288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DB35E0A3-AB42-9246-1524-EAD6A864E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756666" y="1927610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DEE8D6-9E1E-778F-69AE-E3063EFB9414}"/>
              </a:ext>
            </a:extLst>
          </p:cNvPr>
          <p:cNvCxnSpPr>
            <a:cxnSpLocks/>
          </p:cNvCxnSpPr>
          <p:nvPr/>
        </p:nvCxnSpPr>
        <p:spPr>
          <a:xfrm>
            <a:off x="4927971" y="2013970"/>
            <a:ext cx="2441594" cy="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84A8FCA-0CF2-2ED0-26B1-414999156818}"/>
              </a:ext>
            </a:extLst>
          </p:cNvPr>
          <p:cNvCxnSpPr>
            <a:cxnSpLocks/>
            <a:stCxn id="28" idx="0"/>
            <a:endCxn id="76" idx="1"/>
          </p:cNvCxnSpPr>
          <p:nvPr/>
        </p:nvCxnSpPr>
        <p:spPr>
          <a:xfrm rot="5400000" flipH="1" flipV="1">
            <a:off x="4580478" y="901623"/>
            <a:ext cx="262411" cy="1085537"/>
          </a:xfrm>
          <a:prstGeom prst="bentConnector2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3EF9CA8-3BB1-24CF-E2F9-BF517B206307}"/>
              </a:ext>
            </a:extLst>
          </p:cNvPr>
          <p:cNvSpPr/>
          <p:nvPr/>
        </p:nvSpPr>
        <p:spPr bwMode="auto">
          <a:xfrm>
            <a:off x="7369565" y="1575596"/>
            <a:ext cx="1518113" cy="1069788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Network switch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EB25C1-7206-29CB-BC6B-89859F45DF12}"/>
              </a:ext>
            </a:extLst>
          </p:cNvPr>
          <p:cNvSpPr/>
          <p:nvPr/>
        </p:nvSpPr>
        <p:spPr bwMode="auto">
          <a:xfrm rot="10800000">
            <a:off x="7548904" y="1839979"/>
            <a:ext cx="1159435" cy="335280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1876A8C-6DB7-0756-90A0-83364FE3E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336185" y="1927610"/>
            <a:ext cx="182880" cy="18288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32CF52D-A6F8-5A8A-9219-EE58C5EAD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129581" y="1927610"/>
            <a:ext cx="182880" cy="18288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78D4CE6-FDD1-BC79-3C54-493BB1F45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922977" y="1927610"/>
            <a:ext cx="182880" cy="18288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2FCCA85-054D-3DFC-2DA3-0CB2E33F4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716373" y="1927610"/>
            <a:ext cx="182880" cy="18288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FC5D4D-27F3-9999-15F2-527928DD9214}"/>
              </a:ext>
            </a:extLst>
          </p:cNvPr>
          <p:cNvSpPr/>
          <p:nvPr/>
        </p:nvSpPr>
        <p:spPr bwMode="auto">
          <a:xfrm>
            <a:off x="3533690" y="2274136"/>
            <a:ext cx="5292544" cy="409664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5875" cap="flat" cmpd="sng" algn="ctr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63D3549-D875-9453-F4BD-AD8D1A22E8AE}"/>
              </a:ext>
            </a:extLst>
          </p:cNvPr>
          <p:cNvSpPr/>
          <p:nvPr/>
        </p:nvSpPr>
        <p:spPr bwMode="auto">
          <a:xfrm>
            <a:off x="5078732" y="2384034"/>
            <a:ext cx="2195998" cy="182880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and Compute networks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1A7C694-C6FF-2CFF-B43D-CAFBA39B3AFA}"/>
              </a:ext>
            </a:extLst>
          </p:cNvPr>
          <p:cNvSpPr/>
          <p:nvPr/>
        </p:nvSpPr>
        <p:spPr bwMode="auto">
          <a:xfrm>
            <a:off x="3650192" y="2384034"/>
            <a:ext cx="1093702" cy="18288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Trunk Port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A2ADFC5-5211-1CE4-198A-330E8DA1B8C0}"/>
              </a:ext>
            </a:extLst>
          </p:cNvPr>
          <p:cNvSpPr/>
          <p:nvPr/>
        </p:nvSpPr>
        <p:spPr bwMode="auto">
          <a:xfrm>
            <a:off x="7581771" y="2387528"/>
            <a:ext cx="1093702" cy="18288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Trunk Port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38E118C-F1A6-134D-5180-AD771AA82261}"/>
              </a:ext>
            </a:extLst>
          </p:cNvPr>
          <p:cNvCxnSpPr>
            <a:cxnSpLocks/>
            <a:stCxn id="76" idx="3"/>
            <a:endCxn id="19" idx="0"/>
          </p:cNvCxnSpPr>
          <p:nvPr/>
        </p:nvCxnSpPr>
        <p:spPr>
          <a:xfrm>
            <a:off x="7062859" y="1313185"/>
            <a:ext cx="1065763" cy="262411"/>
          </a:xfrm>
          <a:prstGeom prst="bentConnector2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278F2E8-19B3-BBD3-6EA4-E5135E9BF1D8}"/>
              </a:ext>
            </a:extLst>
          </p:cNvPr>
          <p:cNvSpPr/>
          <p:nvPr/>
        </p:nvSpPr>
        <p:spPr bwMode="auto">
          <a:xfrm>
            <a:off x="1301481" y="3413924"/>
            <a:ext cx="3056275" cy="2182588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ACEAA61-C201-0B81-95CD-14479FFD3362}"/>
              </a:ext>
            </a:extLst>
          </p:cNvPr>
          <p:cNvSpPr/>
          <p:nvPr/>
        </p:nvSpPr>
        <p:spPr bwMode="auto">
          <a:xfrm>
            <a:off x="4620637" y="3413924"/>
            <a:ext cx="3056275" cy="2182588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4982C999-01A9-EB36-2F16-52021ED91DDC}"/>
              </a:ext>
            </a:extLst>
          </p:cNvPr>
          <p:cNvSpPr/>
          <p:nvPr/>
        </p:nvSpPr>
        <p:spPr bwMode="auto">
          <a:xfrm>
            <a:off x="7939793" y="3413924"/>
            <a:ext cx="3056275" cy="2182588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3FDB57CF-E0F7-E86D-5B41-57015A4435F8}"/>
              </a:ext>
            </a:extLst>
          </p:cNvPr>
          <p:cNvSpPr/>
          <p:nvPr/>
        </p:nvSpPr>
        <p:spPr bwMode="auto">
          <a:xfrm rot="10800000">
            <a:off x="1200850" y="3083757"/>
            <a:ext cx="9895839" cy="1032170"/>
          </a:xfrm>
          <a:prstGeom prst="roundRect">
            <a:avLst>
              <a:gd name="adj" fmla="val 4645"/>
            </a:avLst>
          </a:prstGeom>
          <a:noFill/>
          <a:ln w="19050" cap="flat" cmpd="sng" algn="ctr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A512CC4-110F-74CF-8A99-796D29373FAC}"/>
              </a:ext>
            </a:extLst>
          </p:cNvPr>
          <p:cNvSpPr/>
          <p:nvPr/>
        </p:nvSpPr>
        <p:spPr bwMode="auto">
          <a:xfrm>
            <a:off x="9776103" y="3168707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E34A2CE3-DA33-6CF7-5B41-E1FA25A40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9951880" y="3221946"/>
            <a:ext cx="311749" cy="318771"/>
          </a:xfrm>
          <a:prstGeom prst="rect">
            <a:avLst/>
          </a:prstGeom>
          <a:effectLst/>
        </p:spPr>
      </p:pic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80864B56-C956-4A88-54DA-CBB457780E30}"/>
              </a:ext>
            </a:extLst>
          </p:cNvPr>
          <p:cNvSpPr/>
          <p:nvPr/>
        </p:nvSpPr>
        <p:spPr bwMode="auto">
          <a:xfrm>
            <a:off x="8496457" y="3168707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93D1BE8-F7FA-8386-6122-B40D29FDA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672234" y="3221946"/>
            <a:ext cx="311749" cy="318771"/>
          </a:xfrm>
          <a:prstGeom prst="rect">
            <a:avLst/>
          </a:prstGeom>
          <a:effectLst/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740C5F1-8616-1BD5-CF4E-BCF735895DED}"/>
              </a:ext>
            </a:extLst>
          </p:cNvPr>
          <p:cNvSpPr/>
          <p:nvPr/>
        </p:nvSpPr>
        <p:spPr bwMode="auto">
          <a:xfrm>
            <a:off x="8496676" y="3798144"/>
            <a:ext cx="1942728" cy="246888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Intent</a:t>
            </a: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7AB06FF8-CFB1-8784-53D1-98E8B423B22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92071" y="2419988"/>
            <a:ext cx="402852" cy="1159555"/>
          </a:xfrm>
          <a:prstGeom prst="bentConnector2">
            <a:avLst/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EBDABF2-42C0-F912-C322-D7C08B0B8390}"/>
              </a:ext>
            </a:extLst>
          </p:cNvPr>
          <p:cNvCxnSpPr>
            <a:cxnSpLocks/>
            <a:stCxn id="61" idx="0"/>
            <a:endCxn id="18" idx="2"/>
          </p:cNvCxnSpPr>
          <p:nvPr/>
        </p:nvCxnSpPr>
        <p:spPr>
          <a:xfrm rot="16200000" flipV="1">
            <a:off x="4552102" y="2211856"/>
            <a:ext cx="601793" cy="1311909"/>
          </a:xfrm>
          <a:prstGeom prst="bentConnector3">
            <a:avLst>
              <a:gd name="adj1" fmla="val 50000"/>
            </a:avLst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B591ACE3-F2E4-7C74-6BF0-DB2A22A39053}"/>
              </a:ext>
            </a:extLst>
          </p:cNvPr>
          <p:cNvCxnSpPr>
            <a:cxnSpLocks/>
            <a:stCxn id="70" idx="0"/>
          </p:cNvCxnSpPr>
          <p:nvPr/>
        </p:nvCxnSpPr>
        <p:spPr>
          <a:xfrm rot="16200000" flipV="1">
            <a:off x="6697533" y="1038131"/>
            <a:ext cx="361015" cy="3900137"/>
          </a:xfrm>
          <a:prstGeom prst="bentConnector2">
            <a:avLst/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F28A3706-0DDD-E87C-B25D-770068D90D0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743894" y="2475474"/>
            <a:ext cx="185240" cy="325480"/>
          </a:xfrm>
          <a:prstGeom prst="bentConnector2">
            <a:avLst/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24ED0F6-5613-CFA0-F0C8-4CD95D1C69D6}"/>
              </a:ext>
            </a:extLst>
          </p:cNvPr>
          <p:cNvCxnSpPr>
            <a:cxnSpLocks/>
            <a:stCxn id="54" idx="0"/>
          </p:cNvCxnSpPr>
          <p:nvPr/>
        </p:nvCxnSpPr>
        <p:spPr>
          <a:xfrm rot="5400000" flipH="1" flipV="1">
            <a:off x="5293196" y="1092339"/>
            <a:ext cx="252614" cy="3900123"/>
          </a:xfrm>
          <a:prstGeom prst="bentConnector2">
            <a:avLst/>
          </a:prstGeom>
          <a:ln w="1905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13B9E2E9-13AE-C247-DB36-F5C835BFF94B}"/>
              </a:ext>
            </a:extLst>
          </p:cNvPr>
          <p:cNvCxnSpPr>
            <a:cxnSpLocks/>
            <a:endCxn id="15" idx="1"/>
          </p:cNvCxnSpPr>
          <p:nvPr/>
        </p:nvCxnSpPr>
        <p:spPr>
          <a:xfrm rot="5400000" flipH="1" flipV="1">
            <a:off x="7259317" y="2589219"/>
            <a:ext cx="432705" cy="212204"/>
          </a:xfrm>
          <a:prstGeom prst="bentConnector2">
            <a:avLst/>
          </a:prstGeom>
          <a:ln w="1905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FA0B76C2-0E15-1ED7-7218-24E117CACCA9}"/>
              </a:ext>
            </a:extLst>
          </p:cNvPr>
          <p:cNvCxnSpPr>
            <a:cxnSpLocks/>
            <a:stCxn id="63" idx="0"/>
            <a:endCxn id="15" idx="2"/>
          </p:cNvCxnSpPr>
          <p:nvPr/>
        </p:nvCxnSpPr>
        <p:spPr>
          <a:xfrm rot="5400000" flipH="1" flipV="1">
            <a:off x="7159461" y="2199546"/>
            <a:ext cx="598299" cy="1340024"/>
          </a:xfrm>
          <a:prstGeom prst="bentConnector3">
            <a:avLst>
              <a:gd name="adj1" fmla="val 35479"/>
            </a:avLst>
          </a:prstGeom>
          <a:ln w="1905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EEB9152-8F21-F953-2490-BD63A7B57B43}"/>
              </a:ext>
            </a:extLst>
          </p:cNvPr>
          <p:cNvCxnSpPr>
            <a:cxnSpLocks/>
            <a:stCxn id="72" idx="0"/>
          </p:cNvCxnSpPr>
          <p:nvPr/>
        </p:nvCxnSpPr>
        <p:spPr>
          <a:xfrm rot="16200000" flipV="1">
            <a:off x="9348040" y="2408992"/>
            <a:ext cx="359879" cy="1159551"/>
          </a:xfrm>
          <a:prstGeom prst="bentConnector2">
            <a:avLst/>
          </a:prstGeom>
          <a:ln w="1905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080C31-592D-DE65-3FE3-C1C8405E4031}"/>
              </a:ext>
            </a:extLst>
          </p:cNvPr>
          <p:cNvGrpSpPr/>
          <p:nvPr/>
        </p:nvGrpSpPr>
        <p:grpSpPr>
          <a:xfrm>
            <a:off x="191341" y="3088729"/>
            <a:ext cx="925318" cy="762079"/>
            <a:chOff x="157054" y="3400596"/>
            <a:chExt cx="925318" cy="762079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C730114-8898-8068-1A96-6F2485930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1546" y="3400596"/>
              <a:ext cx="365760" cy="36576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9A8AC5E-379E-1F83-7BAF-BCBF93884F10}"/>
                </a:ext>
              </a:extLst>
            </p:cNvPr>
            <p:cNvSpPr txBox="1"/>
            <p:nvPr/>
          </p:nvSpPr>
          <p:spPr>
            <a:xfrm>
              <a:off x="157054" y="3824121"/>
              <a:ext cx="925318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Azure Local instance</a:t>
              </a:r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34931373-DB8D-D11A-2D51-FD177647B7C4}"/>
              </a:ext>
            </a:extLst>
          </p:cNvPr>
          <p:cNvSpPr/>
          <p:nvPr/>
        </p:nvSpPr>
        <p:spPr bwMode="auto">
          <a:xfrm>
            <a:off x="159889" y="968009"/>
            <a:ext cx="3072384" cy="1559950"/>
          </a:xfrm>
          <a:prstGeom prst="roundRect">
            <a:avLst>
              <a:gd name="adj" fmla="val 464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Management and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Compute Intent converged using a switch embedded team (SET) of 2 NICs and Trunk port configuration</a:t>
            </a:r>
          </a:p>
          <a:p>
            <a:pPr marL="432000" marR="0" lvl="1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Multiple Compute logical networks with different VLAN IDs can be configured for VM, AKS Cluster or AVD workloads</a:t>
            </a:r>
          </a:p>
          <a:p>
            <a:pPr marL="432000" marR="0" lvl="1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Single VLAN for the Management network</a:t>
            </a:r>
          </a:p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Storage Intent uses 6 x separate layer 2 networks, with no default gateway configured on the ethernet interface settings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F4854A25-F24D-952A-35A0-19AD1D08991D}"/>
              </a:ext>
            </a:extLst>
          </p:cNvPr>
          <p:cNvSpPr/>
          <p:nvPr/>
        </p:nvSpPr>
        <p:spPr bwMode="auto">
          <a:xfrm>
            <a:off x="291887" y="799903"/>
            <a:ext cx="1768577" cy="182693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instance networks key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CC9FCFD-0027-598F-C76F-2C3A767B280B}"/>
              </a:ext>
            </a:extLst>
          </p:cNvPr>
          <p:cNvCxnSpPr>
            <a:cxnSpLocks/>
            <a:endCxn id="18" idx="1"/>
          </p:cNvCxnSpPr>
          <p:nvPr/>
        </p:nvCxnSpPr>
        <p:spPr>
          <a:xfrm rot="5400000" flipH="1" flipV="1">
            <a:off x="3351914" y="2500707"/>
            <a:ext cx="323510" cy="273045"/>
          </a:xfrm>
          <a:prstGeom prst="bentConnector2">
            <a:avLst/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742A098-3F38-0A1F-CAAE-FFDB901559B4}"/>
              </a:ext>
            </a:extLst>
          </p:cNvPr>
          <p:cNvGrpSpPr/>
          <p:nvPr/>
        </p:nvGrpSpPr>
        <p:grpSpPr>
          <a:xfrm>
            <a:off x="9199558" y="804129"/>
            <a:ext cx="2837332" cy="915203"/>
            <a:chOff x="98828" y="720366"/>
            <a:chExt cx="3220530" cy="777952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321B40F0-153C-F653-3285-330601F41376}"/>
                </a:ext>
              </a:extLst>
            </p:cNvPr>
            <p:cNvSpPr/>
            <p:nvPr/>
          </p:nvSpPr>
          <p:spPr bwMode="auto">
            <a:xfrm>
              <a:off x="98828" y="844577"/>
              <a:ext cx="3220530" cy="653741"/>
            </a:xfrm>
            <a:prstGeom prst="roundRect">
              <a:avLst>
                <a:gd name="adj" fmla="val 4645"/>
              </a:avLst>
            </a:prstGeom>
            <a:solidFill>
              <a:schemeClr val="tx1">
                <a:lumMod val="95000"/>
              </a:schemeClr>
            </a:solidFill>
            <a:ln w="12700" cap="flat" cmpd="sng" algn="ctr">
              <a:solidFill>
                <a:schemeClr val="bg1">
                  <a:lumMod val="65000"/>
                  <a:lumOff val="3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marR="0" lvl="0" indent="-171450" algn="l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Management and Compute Intent requires minimum 2 x 1GB+ ports, with one connected to each switch</a:t>
              </a:r>
            </a:p>
            <a:p>
              <a:pPr marL="171450" marR="0" lvl="0" indent="-171450" algn="l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endParaRPr>
            </a:p>
            <a:p>
              <a:pPr marL="171450" marR="0" lvl="0" indent="-171450" algn="l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Converged using a switch embedded team (SET) to provide resiliency and traffic load balancing</a:t>
              </a: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4009890A-8F6F-8C8F-C5BE-CF1DF0904941}"/>
                </a:ext>
              </a:extLst>
            </p:cNvPr>
            <p:cNvSpPr/>
            <p:nvPr/>
          </p:nvSpPr>
          <p:spPr bwMode="auto">
            <a:xfrm>
              <a:off x="236685" y="720366"/>
              <a:ext cx="2007433" cy="155454"/>
            </a:xfrm>
            <a:prstGeom prst="roundRect">
              <a:avLst>
                <a:gd name="adj" fmla="val 4645"/>
              </a:avLst>
            </a:prstGeom>
            <a:solidFill>
              <a:srgbClr val="D2C8EE"/>
            </a:solidFill>
            <a:ln w="12700" cap="flat" cmpd="sng" algn="ctr">
              <a:solidFill>
                <a:schemeClr val="bg1">
                  <a:lumMod val="65000"/>
                  <a:lumOff val="3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Network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interface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requirements</a:t>
              </a:r>
            </a:p>
          </p:txBody>
        </p:sp>
      </p:grp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B308645B-2BB2-C078-70A7-2D2DF67BAEFE}"/>
              </a:ext>
            </a:extLst>
          </p:cNvPr>
          <p:cNvCxnSpPr>
            <a:cxnSpLocks/>
            <a:endCxn id="15" idx="3"/>
          </p:cNvCxnSpPr>
          <p:nvPr/>
        </p:nvCxnSpPr>
        <p:spPr>
          <a:xfrm rot="16200000" flipV="1">
            <a:off x="8646908" y="2507533"/>
            <a:ext cx="329860" cy="272730"/>
          </a:xfrm>
          <a:prstGeom prst="bentConnector2">
            <a:avLst/>
          </a:prstGeom>
          <a:ln w="1905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5C3FF2A1-6FC1-4D12-602D-CBDAF3D8FBEC}"/>
              </a:ext>
            </a:extLst>
          </p:cNvPr>
          <p:cNvSpPr/>
          <p:nvPr/>
        </p:nvSpPr>
        <p:spPr bwMode="auto">
          <a:xfrm>
            <a:off x="9189015" y="1966971"/>
            <a:ext cx="2837332" cy="646774"/>
          </a:xfrm>
          <a:prstGeom prst="roundRect">
            <a:avLst>
              <a:gd name="adj" fmla="val 464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Storage traffic has two (dual) links for redundancy</a:t>
            </a:r>
          </a:p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/>
            </a:endParaRPr>
          </a:p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Dedicated 4 x 10GB (or higher) remote direct memory access (RDMA) capable ports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D2CBC62D-8CB9-9E85-6BA4-7A307A4BBEE1}"/>
              </a:ext>
            </a:extLst>
          </p:cNvPr>
          <p:cNvSpPr/>
          <p:nvPr/>
        </p:nvSpPr>
        <p:spPr bwMode="auto">
          <a:xfrm>
            <a:off x="9321012" y="1839979"/>
            <a:ext cx="1768577" cy="182693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Network interface requirements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390A0C8-C1E6-033D-C95E-7959BCE15457}"/>
              </a:ext>
            </a:extLst>
          </p:cNvPr>
          <p:cNvSpPr txBox="1"/>
          <p:nvPr/>
        </p:nvSpPr>
        <p:spPr>
          <a:xfrm>
            <a:off x="1763383" y="4149423"/>
            <a:ext cx="2132467" cy="40011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31BE627-E250-57AD-FAC4-8E66A6206685}"/>
              </a:ext>
            </a:extLst>
          </p:cNvPr>
          <p:cNvSpPr txBox="1"/>
          <p:nvPr/>
        </p:nvSpPr>
        <p:spPr>
          <a:xfrm>
            <a:off x="8347504" y="4153606"/>
            <a:ext cx="2240826" cy="40011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3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B0D4340-A921-21B0-291D-9CF2916CE547}"/>
              </a:ext>
            </a:extLst>
          </p:cNvPr>
          <p:cNvSpPr/>
          <p:nvPr/>
        </p:nvSpPr>
        <p:spPr bwMode="auto">
          <a:xfrm>
            <a:off x="1393397" y="4645411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B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10.0.1.1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2B19C7B9-5435-38A7-AFF4-5716C0D4A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69174" y="4982567"/>
            <a:ext cx="311749" cy="318772"/>
          </a:xfrm>
          <a:prstGeom prst="rect">
            <a:avLst/>
          </a:prstGeom>
          <a:effectLst/>
        </p:spPr>
      </p:pic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F374B5FF-515E-2B2A-95C6-00F730B6BE64}"/>
              </a:ext>
            </a:extLst>
          </p:cNvPr>
          <p:cNvSpPr/>
          <p:nvPr/>
        </p:nvSpPr>
        <p:spPr bwMode="auto">
          <a:xfrm>
            <a:off x="2129776" y="4645935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FF15D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FF15D2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10.0.2.1</a:t>
            </a:r>
          </a:p>
        </p:txBody>
      </p:sp>
      <p:pic>
        <p:nvPicPr>
          <p:cNvPr id="122" name="Graphic 121">
            <a:extLst>
              <a:ext uri="{FF2B5EF4-FFF2-40B4-BE49-F238E27FC236}">
                <a16:creationId xmlns:a16="http://schemas.microsoft.com/office/drawing/2014/main" id="{79F59269-8A3A-58E5-A837-101EE6795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5553" y="4983091"/>
            <a:ext cx="311749" cy="318772"/>
          </a:xfrm>
          <a:prstGeom prst="rect">
            <a:avLst/>
          </a:prstGeom>
          <a:effectLst/>
        </p:spPr>
      </p:pic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625BB3E0-A628-C072-0DDB-EC13A3662B38}"/>
              </a:ext>
            </a:extLst>
          </p:cNvPr>
          <p:cNvSpPr/>
          <p:nvPr/>
        </p:nvSpPr>
        <p:spPr bwMode="auto">
          <a:xfrm>
            <a:off x="2866155" y="4651377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004ADE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10.0.3.1</a:t>
            </a:r>
          </a:p>
        </p:txBody>
      </p:sp>
      <p:pic>
        <p:nvPicPr>
          <p:cNvPr id="125" name="Graphic 124">
            <a:extLst>
              <a:ext uri="{FF2B5EF4-FFF2-40B4-BE49-F238E27FC236}">
                <a16:creationId xmlns:a16="http://schemas.microsoft.com/office/drawing/2014/main" id="{CEB18D3F-530D-607F-EECB-CEDBDFC979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1932" y="4988533"/>
            <a:ext cx="311749" cy="318772"/>
          </a:xfrm>
          <a:prstGeom prst="rect">
            <a:avLst/>
          </a:prstGeom>
          <a:effectLst/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AA56AADD-98B1-82DF-3299-7507B4EC544E}"/>
              </a:ext>
            </a:extLst>
          </p:cNvPr>
          <p:cNvSpPr/>
          <p:nvPr/>
        </p:nvSpPr>
        <p:spPr bwMode="auto">
          <a:xfrm>
            <a:off x="3602534" y="4656819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F88A1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88A1C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10.0.4.1</a:t>
            </a:r>
          </a:p>
        </p:txBody>
      </p:sp>
      <p:pic>
        <p:nvPicPr>
          <p:cNvPr id="1024" name="Graphic 1023">
            <a:extLst>
              <a:ext uri="{FF2B5EF4-FFF2-40B4-BE49-F238E27FC236}">
                <a16:creationId xmlns:a16="http://schemas.microsoft.com/office/drawing/2014/main" id="{B366312E-8BE3-E2F2-C272-E5D1D113C0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78311" y="4993975"/>
            <a:ext cx="311749" cy="318772"/>
          </a:xfrm>
          <a:prstGeom prst="rect">
            <a:avLst/>
          </a:prstGeom>
          <a:effectLst/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49C73AE-8684-85E5-E47E-D25591CB3C33}"/>
              </a:ext>
            </a:extLst>
          </p:cNvPr>
          <p:cNvSpPr/>
          <p:nvPr/>
        </p:nvSpPr>
        <p:spPr bwMode="auto">
          <a:xfrm>
            <a:off x="1360531" y="4502438"/>
            <a:ext cx="2872438" cy="246888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RDMA NICs | Storage Intent</a:t>
            </a:r>
          </a:p>
        </p:txBody>
      </p:sp>
      <p:sp>
        <p:nvSpPr>
          <p:cNvPr id="1038" name="Rectangle: Rounded Corners 1037">
            <a:extLst>
              <a:ext uri="{FF2B5EF4-FFF2-40B4-BE49-F238E27FC236}">
                <a16:creationId xmlns:a16="http://schemas.microsoft.com/office/drawing/2014/main" id="{E70B1557-DE81-FCCF-EEED-0573213597B5}"/>
              </a:ext>
            </a:extLst>
          </p:cNvPr>
          <p:cNvSpPr/>
          <p:nvPr/>
        </p:nvSpPr>
        <p:spPr bwMode="auto">
          <a:xfrm>
            <a:off x="4709332" y="4643121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B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10.0.1.2</a:t>
            </a:r>
          </a:p>
        </p:txBody>
      </p:sp>
      <p:pic>
        <p:nvPicPr>
          <p:cNvPr id="1039" name="Graphic 1038">
            <a:extLst>
              <a:ext uri="{FF2B5EF4-FFF2-40B4-BE49-F238E27FC236}">
                <a16:creationId xmlns:a16="http://schemas.microsoft.com/office/drawing/2014/main" id="{50802BB8-3C07-554C-F317-D7F57F0538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85109" y="4980277"/>
            <a:ext cx="311749" cy="318772"/>
          </a:xfrm>
          <a:prstGeom prst="rect">
            <a:avLst/>
          </a:prstGeom>
          <a:effectLst/>
        </p:spPr>
      </p:pic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30DB5A9B-7510-EB8D-2B5A-4AF218D4D0A5}"/>
              </a:ext>
            </a:extLst>
          </p:cNvPr>
          <p:cNvSpPr/>
          <p:nvPr/>
        </p:nvSpPr>
        <p:spPr bwMode="auto">
          <a:xfrm>
            <a:off x="5445711" y="4643645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FF15D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F15D2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10.0.2.2</a:t>
            </a:r>
          </a:p>
        </p:txBody>
      </p:sp>
      <p:pic>
        <p:nvPicPr>
          <p:cNvPr id="1037" name="Graphic 1036">
            <a:extLst>
              <a:ext uri="{FF2B5EF4-FFF2-40B4-BE49-F238E27FC236}">
                <a16:creationId xmlns:a16="http://schemas.microsoft.com/office/drawing/2014/main" id="{7722AB4E-A178-DBA3-2FAF-245310563F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21488" y="4980801"/>
            <a:ext cx="311749" cy="318772"/>
          </a:xfrm>
          <a:prstGeom prst="rect">
            <a:avLst/>
          </a:prstGeom>
          <a:effectLst/>
        </p:spPr>
      </p:pic>
      <p:sp>
        <p:nvSpPr>
          <p:cNvPr id="1034" name="Rectangle: Rounded Corners 1033">
            <a:extLst>
              <a:ext uri="{FF2B5EF4-FFF2-40B4-BE49-F238E27FC236}">
                <a16:creationId xmlns:a16="http://schemas.microsoft.com/office/drawing/2014/main" id="{825D1D6F-F5FF-218A-B1C0-399C28191FB8}"/>
              </a:ext>
            </a:extLst>
          </p:cNvPr>
          <p:cNvSpPr/>
          <p:nvPr/>
        </p:nvSpPr>
        <p:spPr bwMode="auto">
          <a:xfrm>
            <a:off x="6182090" y="4649087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7030A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10.0.5.2</a:t>
            </a:r>
          </a:p>
        </p:txBody>
      </p:sp>
      <p:pic>
        <p:nvPicPr>
          <p:cNvPr id="1035" name="Graphic 1034">
            <a:extLst>
              <a:ext uri="{FF2B5EF4-FFF2-40B4-BE49-F238E27FC236}">
                <a16:creationId xmlns:a16="http://schemas.microsoft.com/office/drawing/2014/main" id="{5A8A2A5B-7835-ECA1-F95B-03A183D429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57867" y="4986243"/>
            <a:ext cx="311749" cy="318772"/>
          </a:xfrm>
          <a:prstGeom prst="rect">
            <a:avLst/>
          </a:prstGeom>
          <a:effectLst/>
        </p:spPr>
      </p:pic>
      <p:sp>
        <p:nvSpPr>
          <p:cNvPr id="1032" name="Rectangle: Rounded Corners 1031">
            <a:extLst>
              <a:ext uri="{FF2B5EF4-FFF2-40B4-BE49-F238E27FC236}">
                <a16:creationId xmlns:a16="http://schemas.microsoft.com/office/drawing/2014/main" id="{0EB77F2E-4A37-DA9C-DE29-0D177BE8B703}"/>
              </a:ext>
            </a:extLst>
          </p:cNvPr>
          <p:cNvSpPr/>
          <p:nvPr/>
        </p:nvSpPr>
        <p:spPr bwMode="auto">
          <a:xfrm>
            <a:off x="6918469" y="4654529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F95A4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95A49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10.0.6.2</a:t>
            </a:r>
          </a:p>
        </p:txBody>
      </p:sp>
      <p:pic>
        <p:nvPicPr>
          <p:cNvPr id="1033" name="Graphic 1032">
            <a:extLst>
              <a:ext uri="{FF2B5EF4-FFF2-40B4-BE49-F238E27FC236}">
                <a16:creationId xmlns:a16="http://schemas.microsoft.com/office/drawing/2014/main" id="{D2BB94CA-96E8-3809-C92D-21554AF5E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94246" y="4991685"/>
            <a:ext cx="311749" cy="318772"/>
          </a:xfrm>
          <a:prstGeom prst="rect">
            <a:avLst/>
          </a:prstGeom>
          <a:effectLst/>
        </p:spPr>
      </p:pic>
      <p:sp>
        <p:nvSpPr>
          <p:cNvPr id="1031" name="Rectangle: Rounded Corners 1030">
            <a:extLst>
              <a:ext uri="{FF2B5EF4-FFF2-40B4-BE49-F238E27FC236}">
                <a16:creationId xmlns:a16="http://schemas.microsoft.com/office/drawing/2014/main" id="{0F93FAE3-4D7C-2765-7F16-3D817068F7C2}"/>
              </a:ext>
            </a:extLst>
          </p:cNvPr>
          <p:cNvSpPr/>
          <p:nvPr/>
        </p:nvSpPr>
        <p:spPr bwMode="auto">
          <a:xfrm>
            <a:off x="4676466" y="4500148"/>
            <a:ext cx="2872438" cy="246888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RDMA NICs | Storage Intent</a:t>
            </a:r>
          </a:p>
        </p:txBody>
      </p:sp>
      <p:sp>
        <p:nvSpPr>
          <p:cNvPr id="1052" name="Rectangle: Rounded Corners 1051">
            <a:extLst>
              <a:ext uri="{FF2B5EF4-FFF2-40B4-BE49-F238E27FC236}">
                <a16:creationId xmlns:a16="http://schemas.microsoft.com/office/drawing/2014/main" id="{46E8F3F0-7761-615C-8399-A2D6437DA187}"/>
              </a:ext>
            </a:extLst>
          </p:cNvPr>
          <p:cNvSpPr/>
          <p:nvPr/>
        </p:nvSpPr>
        <p:spPr bwMode="auto">
          <a:xfrm>
            <a:off x="8031697" y="4637697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10.0.3.3</a:t>
            </a:r>
          </a:p>
        </p:txBody>
      </p:sp>
      <p:pic>
        <p:nvPicPr>
          <p:cNvPr id="1053" name="Graphic 1052">
            <a:extLst>
              <a:ext uri="{FF2B5EF4-FFF2-40B4-BE49-F238E27FC236}">
                <a16:creationId xmlns:a16="http://schemas.microsoft.com/office/drawing/2014/main" id="{C41172A7-3E1A-386B-1180-05756E99C3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7474" y="4974853"/>
            <a:ext cx="311749" cy="318772"/>
          </a:xfrm>
          <a:prstGeom prst="rect">
            <a:avLst/>
          </a:prstGeom>
          <a:effectLst/>
        </p:spPr>
      </p:pic>
      <p:sp>
        <p:nvSpPr>
          <p:cNvPr id="1050" name="Rectangle: Rounded Corners 1049">
            <a:extLst>
              <a:ext uri="{FF2B5EF4-FFF2-40B4-BE49-F238E27FC236}">
                <a16:creationId xmlns:a16="http://schemas.microsoft.com/office/drawing/2014/main" id="{93A20B1A-52C5-1BDF-1475-5FD5B9356CDE}"/>
              </a:ext>
            </a:extLst>
          </p:cNvPr>
          <p:cNvSpPr/>
          <p:nvPr/>
        </p:nvSpPr>
        <p:spPr bwMode="auto">
          <a:xfrm>
            <a:off x="8768076" y="4638221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F88A1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F88A1C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10.0.4.3</a:t>
            </a:r>
          </a:p>
        </p:txBody>
      </p:sp>
      <p:pic>
        <p:nvPicPr>
          <p:cNvPr id="1051" name="Graphic 1050">
            <a:extLst>
              <a:ext uri="{FF2B5EF4-FFF2-40B4-BE49-F238E27FC236}">
                <a16:creationId xmlns:a16="http://schemas.microsoft.com/office/drawing/2014/main" id="{22FB4D88-E670-5C35-DD37-80543CC358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43853" y="4975377"/>
            <a:ext cx="311749" cy="318772"/>
          </a:xfrm>
          <a:prstGeom prst="rect">
            <a:avLst/>
          </a:prstGeom>
          <a:effectLst/>
        </p:spPr>
      </p:pic>
      <p:sp>
        <p:nvSpPr>
          <p:cNvPr id="1048" name="Rectangle: Rounded Corners 1047">
            <a:extLst>
              <a:ext uri="{FF2B5EF4-FFF2-40B4-BE49-F238E27FC236}">
                <a16:creationId xmlns:a16="http://schemas.microsoft.com/office/drawing/2014/main" id="{164F6D73-9517-B9E8-CEEA-95C2E7C630AF}"/>
              </a:ext>
            </a:extLst>
          </p:cNvPr>
          <p:cNvSpPr/>
          <p:nvPr/>
        </p:nvSpPr>
        <p:spPr bwMode="auto">
          <a:xfrm>
            <a:off x="9504455" y="4643663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7030A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10.0.5.3</a:t>
            </a:r>
          </a:p>
        </p:txBody>
      </p:sp>
      <p:pic>
        <p:nvPicPr>
          <p:cNvPr id="1049" name="Graphic 1048">
            <a:extLst>
              <a:ext uri="{FF2B5EF4-FFF2-40B4-BE49-F238E27FC236}">
                <a16:creationId xmlns:a16="http://schemas.microsoft.com/office/drawing/2014/main" id="{6C7EE0E7-4AAA-CE34-E93C-81233AA194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80232" y="4980819"/>
            <a:ext cx="311749" cy="318772"/>
          </a:xfrm>
          <a:prstGeom prst="rect">
            <a:avLst/>
          </a:prstGeom>
          <a:effectLst/>
        </p:spPr>
      </p:pic>
      <p:sp>
        <p:nvSpPr>
          <p:cNvPr id="1046" name="Rectangle: Rounded Corners 1045">
            <a:extLst>
              <a:ext uri="{FF2B5EF4-FFF2-40B4-BE49-F238E27FC236}">
                <a16:creationId xmlns:a16="http://schemas.microsoft.com/office/drawing/2014/main" id="{4EFEF1E5-696F-1D20-EB17-29F75AB28BBC}"/>
              </a:ext>
            </a:extLst>
          </p:cNvPr>
          <p:cNvSpPr/>
          <p:nvPr/>
        </p:nvSpPr>
        <p:spPr bwMode="auto">
          <a:xfrm>
            <a:off x="10240834" y="4649105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F95A4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F95A49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IP: 10.0.6.3</a:t>
            </a:r>
          </a:p>
        </p:txBody>
      </p:sp>
      <p:pic>
        <p:nvPicPr>
          <p:cNvPr id="1047" name="Graphic 1046">
            <a:extLst>
              <a:ext uri="{FF2B5EF4-FFF2-40B4-BE49-F238E27FC236}">
                <a16:creationId xmlns:a16="http://schemas.microsoft.com/office/drawing/2014/main" id="{B784A570-4AC4-756E-BA0B-1E4CEC9548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16611" y="4986261"/>
            <a:ext cx="311749" cy="318772"/>
          </a:xfrm>
          <a:prstGeom prst="rect">
            <a:avLst/>
          </a:prstGeom>
          <a:effectLst/>
        </p:spPr>
      </p:pic>
      <p:sp>
        <p:nvSpPr>
          <p:cNvPr id="1045" name="Rectangle: Rounded Corners 1044">
            <a:extLst>
              <a:ext uri="{FF2B5EF4-FFF2-40B4-BE49-F238E27FC236}">
                <a16:creationId xmlns:a16="http://schemas.microsoft.com/office/drawing/2014/main" id="{C9CFBC5D-BC58-643D-A7A4-6324E3998952}"/>
              </a:ext>
            </a:extLst>
          </p:cNvPr>
          <p:cNvSpPr/>
          <p:nvPr/>
        </p:nvSpPr>
        <p:spPr bwMode="auto">
          <a:xfrm>
            <a:off x="8031698" y="4494724"/>
            <a:ext cx="2872438" cy="246888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RDMA NICs | Storage Intent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7C7F64D-0746-59AE-2653-BD760F9A59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73737" y="2893202"/>
            <a:ext cx="13680" cy="5165542"/>
          </a:xfrm>
          <a:prstGeom prst="bentConnector3">
            <a:avLst>
              <a:gd name="adj1" fmla="val -4901754"/>
            </a:avLst>
          </a:prstGeom>
          <a:ln w="1905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6CAD9D3-8281-4703-750F-A8D585ECD2A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81870" y="3817734"/>
            <a:ext cx="2290" cy="3315935"/>
          </a:xfrm>
          <a:prstGeom prst="bentConnector3">
            <a:avLst>
              <a:gd name="adj1" fmla="val -13531965"/>
            </a:avLst>
          </a:prstGeom>
          <a:ln w="19050">
            <a:solidFill>
              <a:srgbClr val="00B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50B86C1-A90F-87C6-B091-5630243AFE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18249" y="3818258"/>
            <a:ext cx="2290" cy="3315935"/>
          </a:xfrm>
          <a:prstGeom prst="bentConnector3">
            <a:avLst>
              <a:gd name="adj1" fmla="val -20852489"/>
            </a:avLst>
          </a:prstGeom>
          <a:ln w="19050">
            <a:solidFill>
              <a:srgbClr val="FF15D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6595811-ADCB-9038-3D73-6A209E644CB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07657" y="2896185"/>
            <a:ext cx="18598" cy="5165542"/>
          </a:xfrm>
          <a:prstGeom prst="bentConnector3">
            <a:avLst>
              <a:gd name="adj1" fmla="val -4752769"/>
            </a:avLst>
          </a:prstGeom>
          <a:ln w="19050">
            <a:solidFill>
              <a:srgbClr val="F88A1C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3E2F43A-992B-3691-4662-C7FF36F499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72211" y="3816628"/>
            <a:ext cx="5424" cy="3322365"/>
          </a:xfrm>
          <a:prstGeom prst="bentConnector3">
            <a:avLst>
              <a:gd name="adj1" fmla="val -5900479"/>
            </a:avLst>
          </a:prstGeom>
          <a:ln w="19050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1F4D445-79C0-8240-0DDA-85011D0A74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908590" y="3822070"/>
            <a:ext cx="5424" cy="3322365"/>
          </a:xfrm>
          <a:prstGeom prst="bentConnector3">
            <a:avLst>
              <a:gd name="adj1" fmla="val -9459513"/>
            </a:avLst>
          </a:prstGeom>
          <a:ln w="19050">
            <a:solidFill>
              <a:srgbClr val="F95A4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92BCF3-A375-3FEE-B0BD-42738F14F26A}"/>
              </a:ext>
            </a:extLst>
          </p:cNvPr>
          <p:cNvSpPr/>
          <p:nvPr/>
        </p:nvSpPr>
        <p:spPr bwMode="auto">
          <a:xfrm>
            <a:off x="3971047" y="5695594"/>
            <a:ext cx="993742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B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1: 10.0.1.x/24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F63C-FC51-20C2-1F84-776A0569C19D}"/>
              </a:ext>
            </a:extLst>
          </p:cNvPr>
          <p:cNvSpPr/>
          <p:nvPr/>
        </p:nvSpPr>
        <p:spPr bwMode="auto">
          <a:xfrm>
            <a:off x="4717339" y="5918891"/>
            <a:ext cx="993742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FF15D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2: 10.0.2.x/24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D1372DE-1341-34BA-CB36-B7BCC41F565A}"/>
              </a:ext>
            </a:extLst>
          </p:cNvPr>
          <p:cNvSpPr/>
          <p:nvPr/>
        </p:nvSpPr>
        <p:spPr bwMode="auto">
          <a:xfrm>
            <a:off x="7310942" y="5708191"/>
            <a:ext cx="993742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7030A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3: 10.0.5.x/24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B0BF32-B012-745B-85B9-9114460D87CD}"/>
              </a:ext>
            </a:extLst>
          </p:cNvPr>
          <p:cNvSpPr/>
          <p:nvPr/>
        </p:nvSpPr>
        <p:spPr bwMode="auto">
          <a:xfrm>
            <a:off x="4010333" y="6260749"/>
            <a:ext cx="993742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F88A1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4: 10.0.4.x/24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76312AA-73A9-A5C8-D02D-7E58A5F90916}"/>
              </a:ext>
            </a:extLst>
          </p:cNvPr>
          <p:cNvSpPr/>
          <p:nvPr/>
        </p:nvSpPr>
        <p:spPr bwMode="auto">
          <a:xfrm>
            <a:off x="5794856" y="6064824"/>
            <a:ext cx="993742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5: 10.0.3.x/24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9C4AB23-CA12-8343-943B-4821E08F3E16}"/>
              </a:ext>
            </a:extLst>
          </p:cNvPr>
          <p:cNvSpPr/>
          <p:nvPr/>
        </p:nvSpPr>
        <p:spPr bwMode="auto">
          <a:xfrm>
            <a:off x="9274763" y="5922344"/>
            <a:ext cx="993742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F95A4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6: 10.0.6.x/24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8F55714-551F-DF63-9A93-61E943C19C33}"/>
              </a:ext>
            </a:extLst>
          </p:cNvPr>
          <p:cNvSpPr/>
          <p:nvPr/>
        </p:nvSpPr>
        <p:spPr bwMode="auto">
          <a:xfrm rot="10800000">
            <a:off x="1200847" y="4207785"/>
            <a:ext cx="9895839" cy="2381837"/>
          </a:xfrm>
          <a:prstGeom prst="roundRect">
            <a:avLst>
              <a:gd name="adj" fmla="val 4645"/>
            </a:avLst>
          </a:prstGeom>
          <a:noFill/>
          <a:ln w="19050" cap="flat" cmpd="sng" algn="ctr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02FF6C-A19E-C59B-7790-D5DEDA5F0584}"/>
              </a:ext>
            </a:extLst>
          </p:cNvPr>
          <p:cNvSpPr/>
          <p:nvPr/>
        </p:nvSpPr>
        <p:spPr bwMode="auto">
          <a:xfrm>
            <a:off x="4516812" y="6513374"/>
            <a:ext cx="3270706" cy="166246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Storage Network ATC intent: VLAN 711, </a:t>
            </a:r>
            <a:r>
              <a:rPr kumimoji="0" lang="en-US" sz="8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AutoIP</a:t>
            </a: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=False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8334A7F-EDD8-B844-61AD-869588E09411}"/>
              </a:ext>
            </a:extLst>
          </p:cNvPr>
          <p:cNvSpPr/>
          <p:nvPr/>
        </p:nvSpPr>
        <p:spPr bwMode="auto">
          <a:xfrm>
            <a:off x="3137791" y="3168707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E584502-142A-DE31-1862-CD9E7F98F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313568" y="3221946"/>
            <a:ext cx="311749" cy="318771"/>
          </a:xfrm>
          <a:prstGeom prst="rect">
            <a:avLst/>
          </a:prstGeom>
          <a:effectLst/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C2A20A4-5DA8-C51D-1C73-C9D5E2E0B007}"/>
              </a:ext>
            </a:extLst>
          </p:cNvPr>
          <p:cNvSpPr/>
          <p:nvPr/>
        </p:nvSpPr>
        <p:spPr bwMode="auto">
          <a:xfrm>
            <a:off x="1858145" y="3168707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9E59A741-C445-8918-AD86-271E0BF0C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33922" y="3221946"/>
            <a:ext cx="311749" cy="318771"/>
          </a:xfrm>
          <a:prstGeom prst="rect">
            <a:avLst/>
          </a:prstGeom>
          <a:effectLst/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10792B1-0D55-ABD6-035B-340000A178F5}"/>
              </a:ext>
            </a:extLst>
          </p:cNvPr>
          <p:cNvSpPr/>
          <p:nvPr/>
        </p:nvSpPr>
        <p:spPr bwMode="auto">
          <a:xfrm>
            <a:off x="1858364" y="3798144"/>
            <a:ext cx="1942728" cy="246888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Intent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226677C-AD7C-F2AC-7955-1B979C0C95A2}"/>
              </a:ext>
            </a:extLst>
          </p:cNvPr>
          <p:cNvSpPr/>
          <p:nvPr/>
        </p:nvSpPr>
        <p:spPr bwMode="auto">
          <a:xfrm>
            <a:off x="6456947" y="3168707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55FB0A6F-B16D-BD89-2C7B-5497C0F46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632724" y="3221946"/>
            <a:ext cx="311749" cy="318771"/>
          </a:xfrm>
          <a:prstGeom prst="rect">
            <a:avLst/>
          </a:prstGeom>
          <a:effectLst/>
        </p:spPr>
      </p:pic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D789CD4-1D06-D9AC-3151-052EAD108E49}"/>
              </a:ext>
            </a:extLst>
          </p:cNvPr>
          <p:cNvSpPr/>
          <p:nvPr/>
        </p:nvSpPr>
        <p:spPr bwMode="auto">
          <a:xfrm>
            <a:off x="5177301" y="3168707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E7298DCA-EBAE-AFFA-C540-1B89B8663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353078" y="3221946"/>
            <a:ext cx="311749" cy="318771"/>
          </a:xfrm>
          <a:prstGeom prst="rect">
            <a:avLst/>
          </a:prstGeom>
          <a:effectLst/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840E9E8-4B56-E79D-5C8E-2834F4F5BD6A}"/>
              </a:ext>
            </a:extLst>
          </p:cNvPr>
          <p:cNvSpPr/>
          <p:nvPr/>
        </p:nvSpPr>
        <p:spPr bwMode="auto">
          <a:xfrm>
            <a:off x="5177520" y="3798144"/>
            <a:ext cx="1942728" cy="246888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Intent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30A169-0FB8-F088-673C-167166D4D9C0}"/>
              </a:ext>
            </a:extLst>
          </p:cNvPr>
          <p:cNvSpPr txBox="1"/>
          <p:nvPr/>
        </p:nvSpPr>
        <p:spPr>
          <a:xfrm>
            <a:off x="5093092" y="4149423"/>
            <a:ext cx="2132467" cy="40011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2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BFECAB5-CF85-E46E-9A9E-280FC2A90832}"/>
              </a:ext>
            </a:extLst>
          </p:cNvPr>
          <p:cNvSpPr/>
          <p:nvPr/>
        </p:nvSpPr>
        <p:spPr bwMode="auto">
          <a:xfrm>
            <a:off x="5254452" y="994154"/>
            <a:ext cx="1808407" cy="638061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Switch / Router / Firewall</a:t>
            </a: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id="{419AFCE0-17E0-ABBA-93BD-3802BA5173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75776" y="104803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1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0104D-836F-9418-B1D3-EF3A8B99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369E-8AE8-F257-A040-1690F9E29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367858"/>
          </a:xfrm>
        </p:spPr>
        <p:txBody>
          <a:bodyPr/>
          <a:lstStyle/>
          <a:p>
            <a:r>
              <a:rPr lang="en-US" sz="2400"/>
              <a:t>Azure Local – Two-machines switchless dual link network architecture</a:t>
            </a:r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5D067D9-17D8-D97C-29E3-371716134229}"/>
              </a:ext>
            </a:extLst>
          </p:cNvPr>
          <p:cNvSpPr/>
          <p:nvPr/>
        </p:nvSpPr>
        <p:spPr bwMode="auto">
          <a:xfrm rot="10800000">
            <a:off x="174016" y="3322106"/>
            <a:ext cx="11842646" cy="3482056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086" name="Rectangle: Rounded Corners 1085">
            <a:extLst>
              <a:ext uri="{FF2B5EF4-FFF2-40B4-BE49-F238E27FC236}">
                <a16:creationId xmlns:a16="http://schemas.microsoft.com/office/drawing/2014/main" id="{20782604-7B76-43BE-4A90-6BA3EB5CDC9D}"/>
              </a:ext>
            </a:extLst>
          </p:cNvPr>
          <p:cNvSpPr/>
          <p:nvPr/>
        </p:nvSpPr>
        <p:spPr bwMode="auto">
          <a:xfrm>
            <a:off x="8166586" y="3984480"/>
            <a:ext cx="2926080" cy="1445307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2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127" name="Rectangle: Rounded Corners 1126">
            <a:extLst>
              <a:ext uri="{FF2B5EF4-FFF2-40B4-BE49-F238E27FC236}">
                <a16:creationId xmlns:a16="http://schemas.microsoft.com/office/drawing/2014/main" id="{53B7C9C0-F7C2-C1B9-AC01-3900B474915A}"/>
              </a:ext>
            </a:extLst>
          </p:cNvPr>
          <p:cNvSpPr/>
          <p:nvPr/>
        </p:nvSpPr>
        <p:spPr bwMode="auto">
          <a:xfrm>
            <a:off x="9946273" y="3564747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1128" name="Graphic 1127">
            <a:extLst>
              <a:ext uri="{FF2B5EF4-FFF2-40B4-BE49-F238E27FC236}">
                <a16:creationId xmlns:a16="http://schemas.microsoft.com/office/drawing/2014/main" id="{81E4E835-89AC-C512-9E55-965C06A2F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122050" y="3617986"/>
            <a:ext cx="311749" cy="318771"/>
          </a:xfrm>
          <a:prstGeom prst="rect">
            <a:avLst/>
          </a:prstGeom>
          <a:effectLst/>
        </p:spPr>
      </p:pic>
      <p:sp>
        <p:nvSpPr>
          <p:cNvPr id="1125" name="Rectangle: Rounded Corners 1124">
            <a:extLst>
              <a:ext uri="{FF2B5EF4-FFF2-40B4-BE49-F238E27FC236}">
                <a16:creationId xmlns:a16="http://schemas.microsoft.com/office/drawing/2014/main" id="{7583C9C7-E983-E21C-2920-EA171884D4D9}"/>
              </a:ext>
            </a:extLst>
          </p:cNvPr>
          <p:cNvSpPr/>
          <p:nvPr/>
        </p:nvSpPr>
        <p:spPr bwMode="auto">
          <a:xfrm>
            <a:off x="8666627" y="3564747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1126" name="Graphic 1125">
            <a:extLst>
              <a:ext uri="{FF2B5EF4-FFF2-40B4-BE49-F238E27FC236}">
                <a16:creationId xmlns:a16="http://schemas.microsoft.com/office/drawing/2014/main" id="{45C74098-30AB-8A18-482E-8F91AFB86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842404" y="3617986"/>
            <a:ext cx="311749" cy="318771"/>
          </a:xfrm>
          <a:prstGeom prst="rect">
            <a:avLst/>
          </a:prstGeom>
          <a:effectLst/>
        </p:spPr>
      </p:pic>
      <p:sp>
        <p:nvSpPr>
          <p:cNvPr id="1124" name="Rectangle: Rounded Corners 1123">
            <a:extLst>
              <a:ext uri="{FF2B5EF4-FFF2-40B4-BE49-F238E27FC236}">
                <a16:creationId xmlns:a16="http://schemas.microsoft.com/office/drawing/2014/main" id="{8C41DABE-7336-02F3-A9AF-E1B48CCE505B}"/>
              </a:ext>
            </a:extLst>
          </p:cNvPr>
          <p:cNvSpPr/>
          <p:nvPr/>
        </p:nvSpPr>
        <p:spPr bwMode="auto">
          <a:xfrm>
            <a:off x="8666846" y="4194184"/>
            <a:ext cx="1942728" cy="246888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Intent</a:t>
            </a:r>
          </a:p>
        </p:txBody>
      </p:sp>
      <p:sp>
        <p:nvSpPr>
          <p:cNvPr id="1088" name="Rectangle: Rounded Corners 1087">
            <a:extLst>
              <a:ext uri="{FF2B5EF4-FFF2-40B4-BE49-F238E27FC236}">
                <a16:creationId xmlns:a16="http://schemas.microsoft.com/office/drawing/2014/main" id="{1A5CCC04-FB19-8BB1-14CE-A71EE50E85B2}"/>
              </a:ext>
            </a:extLst>
          </p:cNvPr>
          <p:cNvSpPr/>
          <p:nvPr/>
        </p:nvSpPr>
        <p:spPr bwMode="auto">
          <a:xfrm>
            <a:off x="1099334" y="3990372"/>
            <a:ext cx="2926080" cy="1445307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1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120" name="Rectangle: Rounded Corners 1119">
            <a:extLst>
              <a:ext uri="{FF2B5EF4-FFF2-40B4-BE49-F238E27FC236}">
                <a16:creationId xmlns:a16="http://schemas.microsoft.com/office/drawing/2014/main" id="{2E3BA4B5-D8FB-B4A9-C252-5A7B21FDB1F5}"/>
              </a:ext>
            </a:extLst>
          </p:cNvPr>
          <p:cNvSpPr/>
          <p:nvPr/>
        </p:nvSpPr>
        <p:spPr bwMode="auto">
          <a:xfrm>
            <a:off x="2865132" y="3564747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1121" name="Graphic 1120">
            <a:extLst>
              <a:ext uri="{FF2B5EF4-FFF2-40B4-BE49-F238E27FC236}">
                <a16:creationId xmlns:a16="http://schemas.microsoft.com/office/drawing/2014/main" id="{B5B4FEF6-33F5-64F4-D693-05C5B8310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040909" y="3617986"/>
            <a:ext cx="311749" cy="318771"/>
          </a:xfrm>
          <a:prstGeom prst="rect">
            <a:avLst/>
          </a:prstGeom>
          <a:effectLst/>
        </p:spPr>
      </p:pic>
      <p:sp>
        <p:nvSpPr>
          <p:cNvPr id="1118" name="Rectangle: Rounded Corners 1117">
            <a:extLst>
              <a:ext uri="{FF2B5EF4-FFF2-40B4-BE49-F238E27FC236}">
                <a16:creationId xmlns:a16="http://schemas.microsoft.com/office/drawing/2014/main" id="{9A09F9D3-3068-C9AC-DC01-CD362A71553F}"/>
              </a:ext>
            </a:extLst>
          </p:cNvPr>
          <p:cNvSpPr/>
          <p:nvPr/>
        </p:nvSpPr>
        <p:spPr bwMode="auto">
          <a:xfrm>
            <a:off x="1585486" y="3564747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1119" name="Graphic 1118">
            <a:extLst>
              <a:ext uri="{FF2B5EF4-FFF2-40B4-BE49-F238E27FC236}">
                <a16:creationId xmlns:a16="http://schemas.microsoft.com/office/drawing/2014/main" id="{C22CA13D-0AC5-4D8A-727E-0EEA3D435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761263" y="3617986"/>
            <a:ext cx="311749" cy="318771"/>
          </a:xfrm>
          <a:prstGeom prst="rect">
            <a:avLst/>
          </a:prstGeom>
          <a:effectLst/>
        </p:spPr>
      </p:pic>
      <p:sp>
        <p:nvSpPr>
          <p:cNvPr id="1117" name="Rectangle: Rounded Corners 1116">
            <a:extLst>
              <a:ext uri="{FF2B5EF4-FFF2-40B4-BE49-F238E27FC236}">
                <a16:creationId xmlns:a16="http://schemas.microsoft.com/office/drawing/2014/main" id="{067589AE-077F-5A11-2788-26E7747A1AC8}"/>
              </a:ext>
            </a:extLst>
          </p:cNvPr>
          <p:cNvSpPr/>
          <p:nvPr/>
        </p:nvSpPr>
        <p:spPr bwMode="auto">
          <a:xfrm>
            <a:off x="1585705" y="4194184"/>
            <a:ext cx="1942728" cy="246888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Intent</a:t>
            </a:r>
          </a:p>
        </p:txBody>
      </p:sp>
      <p:sp>
        <p:nvSpPr>
          <p:cNvPr id="1079" name="Rectangle: Rounded Corners 1078">
            <a:extLst>
              <a:ext uri="{FF2B5EF4-FFF2-40B4-BE49-F238E27FC236}">
                <a16:creationId xmlns:a16="http://schemas.microsoft.com/office/drawing/2014/main" id="{CA02BDFF-F850-9E30-3F9C-2775A2E9A616}"/>
              </a:ext>
            </a:extLst>
          </p:cNvPr>
          <p:cNvSpPr/>
          <p:nvPr/>
        </p:nvSpPr>
        <p:spPr bwMode="auto">
          <a:xfrm>
            <a:off x="3356429" y="1818284"/>
            <a:ext cx="1518113" cy="1069788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Network switch</a:t>
            </a:r>
          </a:p>
        </p:txBody>
      </p:sp>
      <p:sp>
        <p:nvSpPr>
          <p:cNvPr id="1081" name="Rectangle: Rounded Corners 1080">
            <a:extLst>
              <a:ext uri="{FF2B5EF4-FFF2-40B4-BE49-F238E27FC236}">
                <a16:creationId xmlns:a16="http://schemas.microsoft.com/office/drawing/2014/main" id="{D1B42DEF-6890-694B-99D9-98645E79568A}"/>
              </a:ext>
            </a:extLst>
          </p:cNvPr>
          <p:cNvSpPr/>
          <p:nvPr/>
        </p:nvSpPr>
        <p:spPr bwMode="auto">
          <a:xfrm rot="10800000">
            <a:off x="3524866" y="2084573"/>
            <a:ext cx="1159435" cy="335280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82" name="Graphic 1081">
            <a:extLst>
              <a:ext uri="{FF2B5EF4-FFF2-40B4-BE49-F238E27FC236}">
                <a16:creationId xmlns:a16="http://schemas.microsoft.com/office/drawing/2014/main" id="{3B319A68-04B2-F5D1-4AB3-48ADA89A2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323049" y="2170298"/>
            <a:ext cx="182880" cy="182880"/>
          </a:xfrm>
          <a:prstGeom prst="rect">
            <a:avLst/>
          </a:prstGeom>
        </p:spPr>
      </p:pic>
      <p:pic>
        <p:nvPicPr>
          <p:cNvPr id="1083" name="Graphic 1082">
            <a:extLst>
              <a:ext uri="{FF2B5EF4-FFF2-40B4-BE49-F238E27FC236}">
                <a16:creationId xmlns:a16="http://schemas.microsoft.com/office/drawing/2014/main" id="{12152AEB-26AB-2B29-A533-0F1058C20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116445" y="2170298"/>
            <a:ext cx="182880" cy="182880"/>
          </a:xfrm>
          <a:prstGeom prst="rect">
            <a:avLst/>
          </a:prstGeom>
        </p:spPr>
      </p:pic>
      <p:pic>
        <p:nvPicPr>
          <p:cNvPr id="1084" name="Graphic 1083">
            <a:extLst>
              <a:ext uri="{FF2B5EF4-FFF2-40B4-BE49-F238E27FC236}">
                <a16:creationId xmlns:a16="http://schemas.microsoft.com/office/drawing/2014/main" id="{5A7F7BAC-1147-B123-D5CC-E82489E65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909841" y="2170298"/>
            <a:ext cx="182880" cy="182880"/>
          </a:xfrm>
          <a:prstGeom prst="rect">
            <a:avLst/>
          </a:prstGeom>
        </p:spPr>
      </p:pic>
      <p:pic>
        <p:nvPicPr>
          <p:cNvPr id="1085" name="Graphic 1084">
            <a:extLst>
              <a:ext uri="{FF2B5EF4-FFF2-40B4-BE49-F238E27FC236}">
                <a16:creationId xmlns:a16="http://schemas.microsoft.com/office/drawing/2014/main" id="{6EBDAEF8-1557-C6AF-3206-2E1755D08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703237" y="2170298"/>
            <a:ext cx="182880" cy="182880"/>
          </a:xfrm>
          <a:prstGeom prst="rect">
            <a:avLst/>
          </a:prstGeom>
        </p:spPr>
      </p:pic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6D7733F0-3D97-0446-C518-42A438888E22}"/>
              </a:ext>
            </a:extLst>
          </p:cNvPr>
          <p:cNvCxnSpPr>
            <a:cxnSpLocks/>
          </p:cNvCxnSpPr>
          <p:nvPr/>
        </p:nvCxnSpPr>
        <p:spPr>
          <a:xfrm>
            <a:off x="4874542" y="2256658"/>
            <a:ext cx="2441594" cy="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Connector: Elbow 1060">
            <a:extLst>
              <a:ext uri="{FF2B5EF4-FFF2-40B4-BE49-F238E27FC236}">
                <a16:creationId xmlns:a16="http://schemas.microsoft.com/office/drawing/2014/main" id="{2BB4FDB6-612D-5B92-9B64-A638244B7E79}"/>
              </a:ext>
            </a:extLst>
          </p:cNvPr>
          <p:cNvCxnSpPr>
            <a:cxnSpLocks/>
            <a:stCxn id="1079" idx="0"/>
            <a:endCxn id="4" idx="1"/>
          </p:cNvCxnSpPr>
          <p:nvPr/>
        </p:nvCxnSpPr>
        <p:spPr>
          <a:xfrm rot="5400000" flipH="1" flipV="1">
            <a:off x="4548090" y="1165516"/>
            <a:ext cx="220164" cy="1085372"/>
          </a:xfrm>
          <a:prstGeom prst="bentConnector2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Rectangle: Rounded Corners 1069">
            <a:extLst>
              <a:ext uri="{FF2B5EF4-FFF2-40B4-BE49-F238E27FC236}">
                <a16:creationId xmlns:a16="http://schemas.microsoft.com/office/drawing/2014/main" id="{BC6D33B1-9E7A-8CA1-9C46-990E2DF8D035}"/>
              </a:ext>
            </a:extLst>
          </p:cNvPr>
          <p:cNvSpPr/>
          <p:nvPr/>
        </p:nvSpPr>
        <p:spPr bwMode="auto">
          <a:xfrm>
            <a:off x="7316136" y="1818284"/>
            <a:ext cx="1518113" cy="1069788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Network switch</a:t>
            </a:r>
          </a:p>
        </p:txBody>
      </p:sp>
      <p:sp>
        <p:nvSpPr>
          <p:cNvPr id="1072" name="Rectangle: Rounded Corners 1071">
            <a:extLst>
              <a:ext uri="{FF2B5EF4-FFF2-40B4-BE49-F238E27FC236}">
                <a16:creationId xmlns:a16="http://schemas.microsoft.com/office/drawing/2014/main" id="{89AE2B78-0479-B048-5E4B-3BABC101CA9D}"/>
              </a:ext>
            </a:extLst>
          </p:cNvPr>
          <p:cNvSpPr/>
          <p:nvPr/>
        </p:nvSpPr>
        <p:spPr bwMode="auto">
          <a:xfrm rot="10800000">
            <a:off x="7484573" y="2084573"/>
            <a:ext cx="1159435" cy="335280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73" name="Graphic 1072">
            <a:extLst>
              <a:ext uri="{FF2B5EF4-FFF2-40B4-BE49-F238E27FC236}">
                <a16:creationId xmlns:a16="http://schemas.microsoft.com/office/drawing/2014/main" id="{2AC5F7A5-91E7-89D7-36A6-825497CA6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282756" y="2170298"/>
            <a:ext cx="182880" cy="182880"/>
          </a:xfrm>
          <a:prstGeom prst="rect">
            <a:avLst/>
          </a:prstGeom>
        </p:spPr>
      </p:pic>
      <p:pic>
        <p:nvPicPr>
          <p:cNvPr id="1074" name="Graphic 1073">
            <a:extLst>
              <a:ext uri="{FF2B5EF4-FFF2-40B4-BE49-F238E27FC236}">
                <a16:creationId xmlns:a16="http://schemas.microsoft.com/office/drawing/2014/main" id="{1D030BC6-A7B7-E914-3D72-7CDA4C3EB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076152" y="2170298"/>
            <a:ext cx="182880" cy="182880"/>
          </a:xfrm>
          <a:prstGeom prst="rect">
            <a:avLst/>
          </a:prstGeom>
        </p:spPr>
      </p:pic>
      <p:pic>
        <p:nvPicPr>
          <p:cNvPr id="1075" name="Graphic 1074">
            <a:extLst>
              <a:ext uri="{FF2B5EF4-FFF2-40B4-BE49-F238E27FC236}">
                <a16:creationId xmlns:a16="http://schemas.microsoft.com/office/drawing/2014/main" id="{DBF6DD31-F9A6-016D-C4CB-5B4C51CD9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69548" y="2170298"/>
            <a:ext cx="182880" cy="182880"/>
          </a:xfrm>
          <a:prstGeom prst="rect">
            <a:avLst/>
          </a:prstGeom>
        </p:spPr>
      </p:pic>
      <p:pic>
        <p:nvPicPr>
          <p:cNvPr id="1076" name="Graphic 1075">
            <a:extLst>
              <a:ext uri="{FF2B5EF4-FFF2-40B4-BE49-F238E27FC236}">
                <a16:creationId xmlns:a16="http://schemas.microsoft.com/office/drawing/2014/main" id="{DB68BB51-A389-8A93-13E8-36A0010A6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662944" y="2170298"/>
            <a:ext cx="182880" cy="182880"/>
          </a:xfrm>
          <a:prstGeom prst="rect">
            <a:avLst/>
          </a:prstGeom>
        </p:spPr>
      </p:pic>
      <p:sp>
        <p:nvSpPr>
          <p:cNvPr id="1067" name="Rectangle: Rounded Corners 1066">
            <a:extLst>
              <a:ext uri="{FF2B5EF4-FFF2-40B4-BE49-F238E27FC236}">
                <a16:creationId xmlns:a16="http://schemas.microsoft.com/office/drawing/2014/main" id="{67A21E9C-5BCA-6064-F468-D5F0BAEC2354}"/>
              </a:ext>
            </a:extLst>
          </p:cNvPr>
          <p:cNvSpPr/>
          <p:nvPr/>
        </p:nvSpPr>
        <p:spPr bwMode="auto">
          <a:xfrm>
            <a:off x="3452464" y="2520318"/>
            <a:ext cx="5292544" cy="409664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5875" cap="flat" cmpd="sng" algn="ctr">
            <a:solidFill>
              <a:schemeClr val="bg1">
                <a:lumMod val="65000"/>
                <a:lumOff val="3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068" name="Rectangle: Rounded Corners 1067">
            <a:extLst>
              <a:ext uri="{FF2B5EF4-FFF2-40B4-BE49-F238E27FC236}">
                <a16:creationId xmlns:a16="http://schemas.microsoft.com/office/drawing/2014/main" id="{DC132BD5-6629-9E5A-21F0-08DD19062074}"/>
              </a:ext>
            </a:extLst>
          </p:cNvPr>
          <p:cNvSpPr/>
          <p:nvPr/>
        </p:nvSpPr>
        <p:spPr bwMode="auto">
          <a:xfrm>
            <a:off x="4999951" y="2630216"/>
            <a:ext cx="2195998" cy="182880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Network ATC: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and Compute</a:t>
            </a:r>
          </a:p>
        </p:txBody>
      </p:sp>
      <p:sp>
        <p:nvSpPr>
          <p:cNvPr id="1069" name="Rectangle: Rounded Corners 1068">
            <a:extLst>
              <a:ext uri="{FF2B5EF4-FFF2-40B4-BE49-F238E27FC236}">
                <a16:creationId xmlns:a16="http://schemas.microsoft.com/office/drawing/2014/main" id="{2333D892-9F84-4273-99F8-F51534A7589E}"/>
              </a:ext>
            </a:extLst>
          </p:cNvPr>
          <p:cNvSpPr/>
          <p:nvPr/>
        </p:nvSpPr>
        <p:spPr bwMode="auto">
          <a:xfrm>
            <a:off x="3568966" y="2630216"/>
            <a:ext cx="1093702" cy="18288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Trunk Port</a:t>
            </a:r>
          </a:p>
        </p:txBody>
      </p:sp>
      <p:sp>
        <p:nvSpPr>
          <p:cNvPr id="1066" name="Rectangle: Rounded Corners 1065">
            <a:extLst>
              <a:ext uri="{FF2B5EF4-FFF2-40B4-BE49-F238E27FC236}">
                <a16:creationId xmlns:a16="http://schemas.microsoft.com/office/drawing/2014/main" id="{0C1BDE4A-D75D-FE68-8FBF-45CF6FDE5C71}"/>
              </a:ext>
            </a:extLst>
          </p:cNvPr>
          <p:cNvSpPr/>
          <p:nvPr/>
        </p:nvSpPr>
        <p:spPr bwMode="auto">
          <a:xfrm>
            <a:off x="7528342" y="2630216"/>
            <a:ext cx="1093702" cy="18288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Trunk Port</a:t>
            </a:r>
          </a:p>
        </p:txBody>
      </p:sp>
      <p:cxnSp>
        <p:nvCxnSpPr>
          <p:cNvPr id="1064" name="Connector: Elbow 1063">
            <a:extLst>
              <a:ext uri="{FF2B5EF4-FFF2-40B4-BE49-F238E27FC236}">
                <a16:creationId xmlns:a16="http://schemas.microsoft.com/office/drawing/2014/main" id="{7B7B3365-BA19-1D27-D50B-4CEEBBD1E2E9}"/>
              </a:ext>
            </a:extLst>
          </p:cNvPr>
          <p:cNvCxnSpPr>
            <a:cxnSpLocks/>
            <a:stCxn id="4" idx="3"/>
            <a:endCxn id="1070" idx="0"/>
          </p:cNvCxnSpPr>
          <p:nvPr/>
        </p:nvCxnSpPr>
        <p:spPr>
          <a:xfrm>
            <a:off x="7009265" y="1598120"/>
            <a:ext cx="1065928" cy="220164"/>
          </a:xfrm>
          <a:prstGeom prst="bentConnector2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7DB725EE-A1E3-EC01-53EF-B0DA3B48289C}"/>
              </a:ext>
            </a:extLst>
          </p:cNvPr>
          <p:cNvSpPr/>
          <p:nvPr/>
        </p:nvSpPr>
        <p:spPr bwMode="auto">
          <a:xfrm rot="10800000">
            <a:off x="1392025" y="3469421"/>
            <a:ext cx="9347201" cy="1085040"/>
          </a:xfrm>
          <a:prstGeom prst="roundRect">
            <a:avLst>
              <a:gd name="adj" fmla="val 4645"/>
            </a:avLst>
          </a:prstGeom>
          <a:noFill/>
          <a:ln w="19050" cap="flat" cmpd="sng" algn="ctr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B26FE482-CF52-1A4F-4B9A-2B82AA7EE853}"/>
              </a:ext>
            </a:extLst>
          </p:cNvPr>
          <p:cNvCxnSpPr>
            <a:cxnSpLocks/>
            <a:stCxn id="1118" idx="0"/>
          </p:cNvCxnSpPr>
          <p:nvPr/>
        </p:nvCxnSpPr>
        <p:spPr>
          <a:xfrm rot="5400000" flipH="1" flipV="1">
            <a:off x="2321506" y="2317288"/>
            <a:ext cx="843091" cy="1651829"/>
          </a:xfrm>
          <a:prstGeom prst="bentConnector2">
            <a:avLst/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4AFF515E-96FA-22DD-06D7-7B3DCFBD03CB}"/>
              </a:ext>
            </a:extLst>
          </p:cNvPr>
          <p:cNvCxnSpPr>
            <a:cxnSpLocks/>
            <a:endCxn id="1125" idx="0"/>
          </p:cNvCxnSpPr>
          <p:nvPr/>
        </p:nvCxnSpPr>
        <p:spPr>
          <a:xfrm rot="16200000" flipH="1">
            <a:off x="6181222" y="747690"/>
            <a:ext cx="751651" cy="4882461"/>
          </a:xfrm>
          <a:prstGeom prst="bentConnector3">
            <a:avLst>
              <a:gd name="adj1" fmla="val 52931"/>
            </a:avLst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052F7E61-F030-5A29-1F97-2C1AD96F9F3A}"/>
              </a:ext>
            </a:extLst>
          </p:cNvPr>
          <p:cNvCxnSpPr>
            <a:cxnSpLocks/>
            <a:stCxn id="1120" idx="0"/>
          </p:cNvCxnSpPr>
          <p:nvPr/>
        </p:nvCxnSpPr>
        <p:spPr>
          <a:xfrm rot="5400000" flipH="1" flipV="1">
            <a:off x="5260163" y="749717"/>
            <a:ext cx="751651" cy="4878410"/>
          </a:xfrm>
          <a:prstGeom prst="bentConnector3">
            <a:avLst>
              <a:gd name="adj1" fmla="val 63191"/>
            </a:avLst>
          </a:prstGeom>
          <a:ln w="1905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DD22A03E-D010-8944-2172-40BFE95C4C5C}"/>
              </a:ext>
            </a:extLst>
          </p:cNvPr>
          <p:cNvCxnSpPr>
            <a:cxnSpLocks/>
            <a:endCxn id="1127" idx="0"/>
          </p:cNvCxnSpPr>
          <p:nvPr/>
        </p:nvCxnSpPr>
        <p:spPr>
          <a:xfrm>
            <a:off x="8622044" y="2721656"/>
            <a:ext cx="1655880" cy="843091"/>
          </a:xfrm>
          <a:prstGeom prst="bentConnector2">
            <a:avLst/>
          </a:prstGeom>
          <a:ln w="1905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2F1141F-2320-1246-18DF-EBBFC395DA34}"/>
              </a:ext>
            </a:extLst>
          </p:cNvPr>
          <p:cNvGrpSpPr/>
          <p:nvPr/>
        </p:nvGrpSpPr>
        <p:grpSpPr>
          <a:xfrm>
            <a:off x="146047" y="3382852"/>
            <a:ext cx="925318" cy="762079"/>
            <a:chOff x="157054" y="3400596"/>
            <a:chExt cx="925318" cy="762079"/>
          </a:xfrm>
        </p:grpSpPr>
        <p:pic>
          <p:nvPicPr>
            <p:cNvPr id="1056" name="Graphic 1055">
              <a:extLst>
                <a:ext uri="{FF2B5EF4-FFF2-40B4-BE49-F238E27FC236}">
                  <a16:creationId xmlns:a16="http://schemas.microsoft.com/office/drawing/2014/main" id="{5DBA6F97-E50F-1BFB-E4BC-BEFCDBA63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1546" y="3400596"/>
              <a:ext cx="365760" cy="365760"/>
            </a:xfrm>
            <a:prstGeom prst="rect">
              <a:avLst/>
            </a:prstGeom>
          </p:spPr>
        </p:pic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55208D3F-4FF4-342E-CE05-C4E320988619}"/>
                </a:ext>
              </a:extLst>
            </p:cNvPr>
            <p:cNvSpPr txBox="1"/>
            <p:nvPr/>
          </p:nvSpPr>
          <p:spPr>
            <a:xfrm>
              <a:off x="157054" y="3824121"/>
              <a:ext cx="925318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Azure Local instance</a:t>
              </a:r>
            </a:p>
          </p:txBody>
        </p:sp>
      </p:grpSp>
      <p:sp>
        <p:nvSpPr>
          <p:cNvPr id="1054" name="Rectangle: Rounded Corners 1053">
            <a:extLst>
              <a:ext uri="{FF2B5EF4-FFF2-40B4-BE49-F238E27FC236}">
                <a16:creationId xmlns:a16="http://schemas.microsoft.com/office/drawing/2014/main" id="{8D0243E9-6C00-305F-6366-506BF7C4A28A}"/>
              </a:ext>
            </a:extLst>
          </p:cNvPr>
          <p:cNvSpPr/>
          <p:nvPr/>
        </p:nvSpPr>
        <p:spPr bwMode="auto">
          <a:xfrm>
            <a:off x="164171" y="1044394"/>
            <a:ext cx="3069294" cy="1478485"/>
          </a:xfrm>
          <a:prstGeom prst="roundRect">
            <a:avLst>
              <a:gd name="adj" fmla="val 464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Management and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Compute Intents converged using a switch embedded team (SET) of 2 NICs and Trunk port configuration</a:t>
            </a:r>
          </a:p>
          <a:p>
            <a:pPr marL="432000" marR="0" lvl="1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Multiple Compute Logical Networks and VLAN(s) can be configured for VM, AKS Cluster or AVD workloads</a:t>
            </a:r>
          </a:p>
          <a:p>
            <a:pPr marL="432000" marR="0" lvl="1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Single VLAN for Management network</a:t>
            </a:r>
          </a:p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Storage Intents use 2 x separate non-routable (layer 2) networks, with no default gateway configured on the ethernet interfaces</a:t>
            </a:r>
          </a:p>
        </p:txBody>
      </p:sp>
      <p:sp>
        <p:nvSpPr>
          <p:cNvPr id="1055" name="Rectangle: Rounded Corners 1054">
            <a:extLst>
              <a:ext uri="{FF2B5EF4-FFF2-40B4-BE49-F238E27FC236}">
                <a16:creationId xmlns:a16="http://schemas.microsoft.com/office/drawing/2014/main" id="{51278862-5DED-2202-B765-259895774938}"/>
              </a:ext>
            </a:extLst>
          </p:cNvPr>
          <p:cNvSpPr/>
          <p:nvPr/>
        </p:nvSpPr>
        <p:spPr bwMode="auto">
          <a:xfrm>
            <a:off x="298614" y="876289"/>
            <a:ext cx="1768577" cy="182693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instance networks key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4F7C6115-25BE-F17C-0042-285B6924FD03}"/>
              </a:ext>
            </a:extLst>
          </p:cNvPr>
          <p:cNvSpPr/>
          <p:nvPr/>
        </p:nvSpPr>
        <p:spPr bwMode="auto">
          <a:xfrm>
            <a:off x="9208620" y="885083"/>
            <a:ext cx="2837332" cy="769079"/>
          </a:xfrm>
          <a:prstGeom prst="roundRect">
            <a:avLst>
              <a:gd name="adj" fmla="val 464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Management and Compute Intents requires minimum 2 x 1GB+ NICs, with one connected to each switch</a:t>
            </a:r>
          </a:p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/>
            </a:endParaRPr>
          </a:p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Converged using a switch embedded team (SET) to provide resiliency and traffic load balancing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209B4346-8610-7CD8-F992-10DC95E3E140}"/>
              </a:ext>
            </a:extLst>
          </p:cNvPr>
          <p:cNvSpPr/>
          <p:nvPr/>
        </p:nvSpPr>
        <p:spPr bwMode="auto">
          <a:xfrm>
            <a:off x="9330075" y="735407"/>
            <a:ext cx="1768577" cy="182880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Network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interface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requirements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19B5787-16C8-C619-696B-01264F8650F4}"/>
              </a:ext>
            </a:extLst>
          </p:cNvPr>
          <p:cNvGrpSpPr/>
          <p:nvPr/>
        </p:nvGrpSpPr>
        <p:grpSpPr>
          <a:xfrm>
            <a:off x="9198077" y="1799732"/>
            <a:ext cx="2837332" cy="785784"/>
            <a:chOff x="9212722" y="1787192"/>
            <a:chExt cx="2837332" cy="785784"/>
          </a:xfrm>
          <a:solidFill>
            <a:schemeClr val="tx1">
              <a:lumMod val="95000"/>
            </a:schemeClr>
          </a:solidFill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EA9C622C-48F7-E19B-C235-F9AE69F35542}"/>
                </a:ext>
              </a:extLst>
            </p:cNvPr>
            <p:cNvSpPr/>
            <p:nvPr/>
          </p:nvSpPr>
          <p:spPr bwMode="auto">
            <a:xfrm>
              <a:off x="9212722" y="1926202"/>
              <a:ext cx="2837332" cy="646774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solidFill>
                <a:schemeClr val="bg1">
                  <a:lumMod val="65000"/>
                  <a:lumOff val="3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marR="0" lvl="0" indent="-171450" algn="l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Storage Intent has dual links for redundancy</a:t>
              </a:r>
            </a:p>
            <a:p>
              <a:pPr marL="171450" marR="0" lvl="0" indent="-171450" algn="l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endParaRPr>
            </a:p>
            <a:p>
              <a:pPr marL="171450" marR="0" lvl="0" indent="-171450" algn="l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Dedicated 2 x 10GB (or higher) remote direct memory access (RDMA) capable NICs per machine</a:t>
              </a:r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024F9E56-1692-0FD0-C006-7440F08AC9EC}"/>
                </a:ext>
              </a:extLst>
            </p:cNvPr>
            <p:cNvSpPr/>
            <p:nvPr/>
          </p:nvSpPr>
          <p:spPr bwMode="auto">
            <a:xfrm>
              <a:off x="9344720" y="1787192"/>
              <a:ext cx="1768577" cy="182693"/>
            </a:xfrm>
            <a:prstGeom prst="roundRect">
              <a:avLst>
                <a:gd name="adj" fmla="val 4645"/>
              </a:avLst>
            </a:prstGeom>
            <a:solidFill>
              <a:srgbClr val="FCFDE9"/>
            </a:solidFill>
            <a:ln w="12700" cap="flat" cmpd="sng" algn="ctr">
              <a:solidFill>
                <a:schemeClr val="bg1">
                  <a:lumMod val="65000"/>
                  <a:lumOff val="3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Network interface requirements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D3E66BF-48D3-84B1-F835-72446B1BBCBF}"/>
              </a:ext>
            </a:extLst>
          </p:cNvPr>
          <p:cNvSpPr/>
          <p:nvPr/>
        </p:nvSpPr>
        <p:spPr bwMode="auto">
          <a:xfrm>
            <a:off x="1582837" y="5125848"/>
            <a:ext cx="663301" cy="713232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33E0BC8-462D-210B-3DD7-BAF9FBF45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8614" y="5463004"/>
            <a:ext cx="311749" cy="318772"/>
          </a:xfrm>
          <a:prstGeom prst="rect">
            <a:avLst/>
          </a:prstGeom>
          <a:effectLst/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0BA0DFC-CADA-3575-269E-65CDFF919B24}"/>
              </a:ext>
            </a:extLst>
          </p:cNvPr>
          <p:cNvSpPr/>
          <p:nvPr/>
        </p:nvSpPr>
        <p:spPr bwMode="auto">
          <a:xfrm>
            <a:off x="2861565" y="5125848"/>
            <a:ext cx="663301" cy="713232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98B1F5B-D86A-7197-1717-EA8D7A6A9D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7342" y="5463004"/>
            <a:ext cx="311749" cy="318772"/>
          </a:xfrm>
          <a:prstGeom prst="rect">
            <a:avLst/>
          </a:prstGeom>
          <a:effectLst/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59D442-75C2-8727-938D-83C34EB102E5}"/>
              </a:ext>
            </a:extLst>
          </p:cNvPr>
          <p:cNvSpPr/>
          <p:nvPr/>
        </p:nvSpPr>
        <p:spPr bwMode="auto">
          <a:xfrm>
            <a:off x="1583124" y="4936374"/>
            <a:ext cx="1947672" cy="246888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RDMA NICs | Storage Intent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64B7E1E-38C4-B615-5414-DEB398882302}"/>
              </a:ext>
            </a:extLst>
          </p:cNvPr>
          <p:cNvSpPr/>
          <p:nvPr/>
        </p:nvSpPr>
        <p:spPr bwMode="auto">
          <a:xfrm>
            <a:off x="8662245" y="5126043"/>
            <a:ext cx="663301" cy="713232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A3B9F17-1C3E-2D4A-E480-9319E045E7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38022" y="5463199"/>
            <a:ext cx="311749" cy="318772"/>
          </a:xfrm>
          <a:prstGeom prst="rect">
            <a:avLst/>
          </a:prstGeom>
          <a:effectLst/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85B829-CEBB-231D-87A2-318E020E1BB8}"/>
              </a:ext>
            </a:extLst>
          </p:cNvPr>
          <p:cNvSpPr/>
          <p:nvPr/>
        </p:nvSpPr>
        <p:spPr bwMode="auto">
          <a:xfrm>
            <a:off x="9940973" y="5126043"/>
            <a:ext cx="663301" cy="713232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2894039-269E-DD9A-DB8E-F206F63CE2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16750" y="5463199"/>
            <a:ext cx="311749" cy="318772"/>
          </a:xfrm>
          <a:prstGeom prst="rect">
            <a:avLst/>
          </a:prstGeom>
          <a:effectLst/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9846524-EA11-C172-C322-6B79325D49F2}"/>
              </a:ext>
            </a:extLst>
          </p:cNvPr>
          <p:cNvSpPr/>
          <p:nvPr/>
        </p:nvSpPr>
        <p:spPr bwMode="auto">
          <a:xfrm>
            <a:off x="8662532" y="4936569"/>
            <a:ext cx="1947672" cy="246888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RDMA NICs | Storage Intent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A004A88-1363-1B83-4A70-FB3B38F98AC2}"/>
              </a:ext>
            </a:extLst>
          </p:cNvPr>
          <p:cNvCxnSpPr>
            <a:stCxn id="16" idx="2"/>
            <a:endCxn id="27" idx="2"/>
          </p:cNvCxnSpPr>
          <p:nvPr/>
        </p:nvCxnSpPr>
        <p:spPr>
          <a:xfrm rot="16200000" flipH="1">
            <a:off x="6093459" y="2938837"/>
            <a:ext cx="195" cy="5800680"/>
          </a:xfrm>
          <a:prstGeom prst="bentConnector3">
            <a:avLst>
              <a:gd name="adj1" fmla="val 71301538"/>
            </a:avLst>
          </a:prstGeom>
          <a:ln w="1905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8881CA9-B6D0-6A4B-62E5-57B4EA8D1D7C}"/>
              </a:ext>
            </a:extLst>
          </p:cNvPr>
          <p:cNvCxnSpPr>
            <a:cxnSpLocks/>
            <a:stCxn id="18" idx="2"/>
            <a:endCxn id="25" idx="2"/>
          </p:cNvCxnSpPr>
          <p:nvPr/>
        </p:nvCxnSpPr>
        <p:spPr>
          <a:xfrm rot="16200000" flipH="1">
            <a:off x="6093459" y="1660109"/>
            <a:ext cx="195" cy="8358136"/>
          </a:xfrm>
          <a:prstGeom prst="bentConnector3">
            <a:avLst>
              <a:gd name="adj1" fmla="val 241034359"/>
            </a:avLst>
          </a:prstGeom>
          <a:ln w="1905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A1BD90C-6F5D-BEC1-1319-691A643DF874}"/>
              </a:ext>
            </a:extLst>
          </p:cNvPr>
          <p:cNvSpPr txBox="1"/>
          <p:nvPr/>
        </p:nvSpPr>
        <p:spPr>
          <a:xfrm>
            <a:off x="3349091" y="5958296"/>
            <a:ext cx="1947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 (Headings)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 (Headings)"/>
                <a:ea typeface="+mn-ea"/>
                <a:cs typeface="Segoe UI" panose="020B0502040204020203" pitchFamily="34" charset="0"/>
              </a:rPr>
              <a:t>Direct peer-to-peer connections for storage replication traffic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CE6DA2-C641-B29B-E48F-BA4C69D52D4A}"/>
              </a:ext>
            </a:extLst>
          </p:cNvPr>
          <p:cNvSpPr txBox="1"/>
          <p:nvPr/>
        </p:nvSpPr>
        <p:spPr>
          <a:xfrm>
            <a:off x="5447937" y="5866600"/>
            <a:ext cx="1296127" cy="215444"/>
          </a:xfrm>
          <a:prstGeom prst="rect">
            <a:avLst/>
          </a:prstGeom>
          <a:solidFill>
            <a:srgbClr val="E7FFEF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+mj-lt"/>
                <a:cs typeface="Segoe UI" pitchFamily="34" charset="0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Storage Network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5DA01B-D78C-2F9E-38A9-E9B89E62A9C2}"/>
              </a:ext>
            </a:extLst>
          </p:cNvPr>
          <p:cNvSpPr txBox="1"/>
          <p:nvPr/>
        </p:nvSpPr>
        <p:spPr>
          <a:xfrm>
            <a:off x="5447936" y="6205809"/>
            <a:ext cx="1296127" cy="215444"/>
          </a:xfrm>
          <a:prstGeom prst="rect">
            <a:avLst/>
          </a:prstGeom>
          <a:solidFill>
            <a:srgbClr val="E7FFEF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+mj-lt"/>
                <a:cs typeface="Segoe UI" pitchFamily="34" charset="0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Storage Network 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FB4DB53-85C8-17E9-AD50-650CBC7D35CF}"/>
              </a:ext>
            </a:extLst>
          </p:cNvPr>
          <p:cNvSpPr/>
          <p:nvPr/>
        </p:nvSpPr>
        <p:spPr bwMode="auto">
          <a:xfrm rot="10800000">
            <a:off x="1392023" y="4873894"/>
            <a:ext cx="9347201" cy="1745686"/>
          </a:xfrm>
          <a:prstGeom prst="roundRect">
            <a:avLst>
              <a:gd name="adj" fmla="val 4645"/>
            </a:avLst>
          </a:prstGeom>
          <a:noFill/>
          <a:ln w="19050" cap="flat" cmpd="sng" algn="ctr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D90E690-9728-CFD2-CD46-58A8849F7EFF}"/>
              </a:ext>
            </a:extLst>
          </p:cNvPr>
          <p:cNvSpPr/>
          <p:nvPr/>
        </p:nvSpPr>
        <p:spPr bwMode="auto">
          <a:xfrm>
            <a:off x="5167140" y="6511481"/>
            <a:ext cx="1852828" cy="225915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Network ATC: Storage Intent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ADAD34-E931-5E94-8148-9EF44012A8C3}"/>
              </a:ext>
            </a:extLst>
          </p:cNvPr>
          <p:cNvSpPr/>
          <p:nvPr/>
        </p:nvSpPr>
        <p:spPr bwMode="auto">
          <a:xfrm>
            <a:off x="5200858" y="1279089"/>
            <a:ext cx="1808407" cy="638061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Switch / Router / Firewall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74B16D-6B48-AC83-ED62-06379ECD1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22182" y="1332973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29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D6E7A-FC1C-FE54-5C88-000271D73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7CF70B-4E97-1ED2-66FD-4A66F3CE1E37}"/>
              </a:ext>
            </a:extLst>
          </p:cNvPr>
          <p:cNvSpPr/>
          <p:nvPr/>
        </p:nvSpPr>
        <p:spPr bwMode="auto">
          <a:xfrm rot="10800000">
            <a:off x="43509" y="2420515"/>
            <a:ext cx="12113088" cy="4376524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FF5EBFB-5FBF-D18F-2E77-1334A93C86EC}"/>
              </a:ext>
            </a:extLst>
          </p:cNvPr>
          <p:cNvSpPr/>
          <p:nvPr/>
        </p:nvSpPr>
        <p:spPr bwMode="auto">
          <a:xfrm>
            <a:off x="423144" y="3060309"/>
            <a:ext cx="2823210" cy="2156851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1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85D93BA-C28F-921F-6C81-CD39BF95F1FD}"/>
              </a:ext>
            </a:extLst>
          </p:cNvPr>
          <p:cNvSpPr/>
          <p:nvPr/>
        </p:nvSpPr>
        <p:spPr bwMode="auto">
          <a:xfrm>
            <a:off x="3409858" y="1208843"/>
            <a:ext cx="1518113" cy="1069788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Network switch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3DFD57A-423A-DD74-1A7B-15E3D34A6C01}"/>
              </a:ext>
            </a:extLst>
          </p:cNvPr>
          <p:cNvSpPr/>
          <p:nvPr/>
        </p:nvSpPr>
        <p:spPr bwMode="auto">
          <a:xfrm rot="10800000">
            <a:off x="3578295" y="1475132"/>
            <a:ext cx="1159435" cy="33528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1A9B03F-7538-2C5F-8047-97769D643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376478" y="1560857"/>
            <a:ext cx="182880" cy="18288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51308CCE-40B6-9962-9363-78482FBDD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169874" y="1560857"/>
            <a:ext cx="182880" cy="18288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C1273A3-DB84-601C-A407-21536B021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963270" y="1560857"/>
            <a:ext cx="182880" cy="18288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6EEA3C48-2B14-6B89-6888-47BC011CE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756666" y="1560857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92014-3B65-AB5C-5D89-9E93357B04E8}"/>
              </a:ext>
            </a:extLst>
          </p:cNvPr>
          <p:cNvCxnSpPr>
            <a:cxnSpLocks/>
          </p:cNvCxnSpPr>
          <p:nvPr/>
        </p:nvCxnSpPr>
        <p:spPr>
          <a:xfrm>
            <a:off x="4927971" y="1647217"/>
            <a:ext cx="2441594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557493C-220C-CE76-9724-4895DBB316A7}"/>
              </a:ext>
            </a:extLst>
          </p:cNvPr>
          <p:cNvCxnSpPr>
            <a:cxnSpLocks/>
            <a:stCxn id="28" idx="0"/>
            <a:endCxn id="76" idx="1"/>
          </p:cNvCxnSpPr>
          <p:nvPr/>
        </p:nvCxnSpPr>
        <p:spPr>
          <a:xfrm rot="5400000" flipH="1" flipV="1">
            <a:off x="4660598" y="614990"/>
            <a:ext cx="102170" cy="1085537"/>
          </a:xfrm>
          <a:prstGeom prst="bentConnector2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0DD521-27F2-93FF-8531-CF1CD26E8774}"/>
              </a:ext>
            </a:extLst>
          </p:cNvPr>
          <p:cNvSpPr/>
          <p:nvPr/>
        </p:nvSpPr>
        <p:spPr bwMode="auto">
          <a:xfrm>
            <a:off x="7369565" y="1208843"/>
            <a:ext cx="1518113" cy="1069788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Network switch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05FB432-909B-CC61-8C76-8EBF48A4BC24}"/>
              </a:ext>
            </a:extLst>
          </p:cNvPr>
          <p:cNvSpPr/>
          <p:nvPr/>
        </p:nvSpPr>
        <p:spPr bwMode="auto">
          <a:xfrm rot="10800000">
            <a:off x="7538002" y="1475132"/>
            <a:ext cx="1159435" cy="33528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FC524A7C-8205-6C8A-C98C-779E3BED4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336185" y="1560857"/>
            <a:ext cx="182880" cy="18288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B25AAB9-9F1A-9825-C52E-B96AB10E2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129581" y="1560857"/>
            <a:ext cx="182880" cy="18288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A0EFABC-647D-BA05-8CD5-69F817273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922977" y="1560857"/>
            <a:ext cx="182880" cy="18288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911EB01-147F-F9B5-5B50-7E6C70C04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716373" y="1560857"/>
            <a:ext cx="182880" cy="18288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E6B89A-C52F-DD81-88C3-07B0D6601A2C}"/>
              </a:ext>
            </a:extLst>
          </p:cNvPr>
          <p:cNvSpPr/>
          <p:nvPr/>
        </p:nvSpPr>
        <p:spPr bwMode="auto">
          <a:xfrm>
            <a:off x="3505893" y="1910877"/>
            <a:ext cx="5292544" cy="409664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5875" cap="flat" cmpd="sng" algn="ctr">
            <a:solidFill>
              <a:schemeClr val="bg1">
                <a:lumMod val="65000"/>
                <a:lumOff val="3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8C1150E-F195-422C-0F11-B0E03EC706D9}"/>
              </a:ext>
            </a:extLst>
          </p:cNvPr>
          <p:cNvSpPr/>
          <p:nvPr/>
        </p:nvSpPr>
        <p:spPr bwMode="auto">
          <a:xfrm>
            <a:off x="3622395" y="2020775"/>
            <a:ext cx="1093702" cy="18288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Trunk Port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1ECE0F-7E69-86A3-78D8-6FCF518B97FF}"/>
              </a:ext>
            </a:extLst>
          </p:cNvPr>
          <p:cNvSpPr/>
          <p:nvPr/>
        </p:nvSpPr>
        <p:spPr bwMode="auto">
          <a:xfrm>
            <a:off x="7581771" y="2020775"/>
            <a:ext cx="1093702" cy="18288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Trunk Port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ECEC1A5-A4A8-9E24-94B3-AEBFCD71DC93}"/>
              </a:ext>
            </a:extLst>
          </p:cNvPr>
          <p:cNvCxnSpPr>
            <a:cxnSpLocks/>
            <a:stCxn id="76" idx="3"/>
            <a:endCxn id="19" idx="0"/>
          </p:cNvCxnSpPr>
          <p:nvPr/>
        </p:nvCxnSpPr>
        <p:spPr>
          <a:xfrm>
            <a:off x="7062859" y="1106673"/>
            <a:ext cx="1065763" cy="102170"/>
          </a:xfrm>
          <a:prstGeom prst="bentConnector2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08D0D3-7A6D-90D4-8FA2-758BE9EF1973}"/>
              </a:ext>
            </a:extLst>
          </p:cNvPr>
          <p:cNvCxnSpPr>
            <a:cxnSpLocks/>
            <a:stCxn id="18" idx="2"/>
            <a:endCxn id="1489" idx="0"/>
          </p:cNvCxnSpPr>
          <p:nvPr/>
        </p:nvCxnSpPr>
        <p:spPr>
          <a:xfrm rot="5400000">
            <a:off x="3788584" y="2526087"/>
            <a:ext cx="703095" cy="58231"/>
          </a:xfrm>
          <a:prstGeom prst="bentConnector3">
            <a:avLst>
              <a:gd name="adj1" fmla="val 50181"/>
            </a:avLst>
          </a:prstGeom>
          <a:ln w="1270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7A3931C1-6BA1-6217-5961-345FE04F3016}"/>
              </a:ext>
            </a:extLst>
          </p:cNvPr>
          <p:cNvCxnSpPr>
            <a:cxnSpLocks/>
            <a:stCxn id="1522" idx="0"/>
            <a:endCxn id="15" idx="2"/>
          </p:cNvCxnSpPr>
          <p:nvPr/>
        </p:nvCxnSpPr>
        <p:spPr>
          <a:xfrm rot="16200000" flipV="1">
            <a:off x="7849397" y="2482881"/>
            <a:ext cx="703095" cy="144643"/>
          </a:xfrm>
          <a:prstGeom prst="bentConnector3">
            <a:avLst>
              <a:gd name="adj1" fmla="val 58309"/>
            </a:avLst>
          </a:prstGeom>
          <a:ln w="1270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76C5C4EA-FB36-96FC-DAFF-A6DA9AC929FB}"/>
              </a:ext>
            </a:extLst>
          </p:cNvPr>
          <p:cNvCxnSpPr>
            <a:cxnSpLocks/>
            <a:stCxn id="52" idx="0"/>
            <a:endCxn id="18" idx="2"/>
          </p:cNvCxnSpPr>
          <p:nvPr/>
        </p:nvCxnSpPr>
        <p:spPr>
          <a:xfrm rot="5400000" flipH="1" flipV="1">
            <a:off x="2347281" y="1084786"/>
            <a:ext cx="703095" cy="2940835"/>
          </a:xfrm>
          <a:prstGeom prst="bentConnector3">
            <a:avLst>
              <a:gd name="adj1" fmla="val 50000"/>
            </a:avLst>
          </a:prstGeom>
          <a:ln w="1270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32547663-1665-BEC5-9273-6E52AEDC3F93}"/>
              </a:ext>
            </a:extLst>
          </p:cNvPr>
          <p:cNvCxnSpPr>
            <a:cxnSpLocks/>
            <a:stCxn id="1553" idx="0"/>
            <a:endCxn id="15" idx="2"/>
          </p:cNvCxnSpPr>
          <p:nvPr/>
        </p:nvCxnSpPr>
        <p:spPr>
          <a:xfrm rot="16200000" flipV="1">
            <a:off x="9290699" y="1041579"/>
            <a:ext cx="703095" cy="3027247"/>
          </a:xfrm>
          <a:prstGeom prst="bentConnector3">
            <a:avLst>
              <a:gd name="adj1" fmla="val 58670"/>
            </a:avLst>
          </a:prstGeom>
          <a:ln w="1270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A2E9721-548B-460C-A14A-DB544462D793}"/>
              </a:ext>
            </a:extLst>
          </p:cNvPr>
          <p:cNvSpPr/>
          <p:nvPr/>
        </p:nvSpPr>
        <p:spPr bwMode="auto">
          <a:xfrm>
            <a:off x="5254452" y="787642"/>
            <a:ext cx="1808407" cy="638061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Switch / Router / Firewall</a:t>
            </a: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id="{06CD638A-D5EB-E64B-8D32-563DC2383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5776" y="841526"/>
            <a:ext cx="365760" cy="365760"/>
          </a:xfrm>
          <a:prstGeom prst="rect">
            <a:avLst/>
          </a:prstGeom>
        </p:spPr>
      </p:pic>
      <p:sp>
        <p:nvSpPr>
          <p:cNvPr id="90" name="Title 1">
            <a:extLst>
              <a:ext uri="{FF2B5EF4-FFF2-40B4-BE49-F238E27FC236}">
                <a16:creationId xmlns:a16="http://schemas.microsoft.com/office/drawing/2014/main" id="{8614BB62-625C-BFB4-A691-4F66D078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68" y="0"/>
            <a:ext cx="10914498" cy="356251"/>
          </a:xfrm>
        </p:spPr>
        <p:txBody>
          <a:bodyPr/>
          <a:lstStyle/>
          <a:p>
            <a:r>
              <a:rPr lang="en-US" sz="1800"/>
              <a:t>Azure Local – Four-node storage switchless, dual link logical connectivity </a:t>
            </a:r>
            <a:r>
              <a:rPr kumimoji="0" lang="en-US" sz="1800" b="0" i="0" u="none" strike="noStrike" kern="1200" cap="none" spc="-49" normalizeH="0" baseline="0" noProof="0">
                <a:ln w="3175"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(simplified architecture)</a:t>
            </a:r>
            <a:endParaRPr lang="en-US" sz="1800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0FAB318D-2DF2-40CA-0DCF-B6BF81F46623}"/>
              </a:ext>
            </a:extLst>
          </p:cNvPr>
          <p:cNvCxnSpPr>
            <a:cxnSpLocks/>
            <a:stCxn id="1520" idx="0"/>
            <a:endCxn id="18" idx="2"/>
          </p:cNvCxnSpPr>
          <p:nvPr/>
        </p:nvCxnSpPr>
        <p:spPr>
          <a:xfrm rot="16200000" flipV="1">
            <a:off x="5229886" y="1143016"/>
            <a:ext cx="703095" cy="2824373"/>
          </a:xfrm>
          <a:prstGeom prst="bentConnector3">
            <a:avLst>
              <a:gd name="adj1" fmla="val 50000"/>
            </a:avLst>
          </a:prstGeom>
          <a:ln w="1270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195BEECB-A6D3-36D3-FF46-5354723A3903}"/>
              </a:ext>
            </a:extLst>
          </p:cNvPr>
          <p:cNvCxnSpPr>
            <a:cxnSpLocks/>
            <a:stCxn id="1551" idx="0"/>
            <a:endCxn id="18" idx="2"/>
          </p:cNvCxnSpPr>
          <p:nvPr/>
        </p:nvCxnSpPr>
        <p:spPr>
          <a:xfrm rot="16200000" flipV="1">
            <a:off x="6671188" y="-298286"/>
            <a:ext cx="703095" cy="5706977"/>
          </a:xfrm>
          <a:prstGeom prst="bentConnector3">
            <a:avLst>
              <a:gd name="adj1" fmla="val 50361"/>
            </a:avLst>
          </a:prstGeom>
          <a:ln w="1270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3" name="Group 1292">
            <a:extLst>
              <a:ext uri="{FF2B5EF4-FFF2-40B4-BE49-F238E27FC236}">
                <a16:creationId xmlns:a16="http://schemas.microsoft.com/office/drawing/2014/main" id="{2C7CF003-0634-7355-4EBE-E0AC93D0BCE7}"/>
              </a:ext>
            </a:extLst>
          </p:cNvPr>
          <p:cNvGrpSpPr/>
          <p:nvPr/>
        </p:nvGrpSpPr>
        <p:grpSpPr>
          <a:xfrm>
            <a:off x="477609" y="4198902"/>
            <a:ext cx="421014" cy="835347"/>
            <a:chOff x="1398991" y="4594004"/>
            <a:chExt cx="428792" cy="831436"/>
          </a:xfrm>
          <a:solidFill>
            <a:srgbClr val="D9F5FF"/>
          </a:solidFill>
        </p:grpSpPr>
        <p:sp>
          <p:nvSpPr>
            <p:cNvPr id="1294" name="Rectangle: Rounded Corners 1293">
              <a:extLst>
                <a:ext uri="{FF2B5EF4-FFF2-40B4-BE49-F238E27FC236}">
                  <a16:creationId xmlns:a16="http://schemas.microsoft.com/office/drawing/2014/main" id="{7D2D7290-9B70-F1AB-E0C7-703122EB2FA9}"/>
                </a:ext>
              </a:extLst>
            </p:cNvPr>
            <p:cNvSpPr/>
            <p:nvPr/>
          </p:nvSpPr>
          <p:spPr bwMode="auto">
            <a:xfrm>
              <a:off x="1398991" y="4594004"/>
              <a:ext cx="428792" cy="831436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9050" cap="flat" cmpd="sng" algn="ctr">
              <a:solidFill>
                <a:srgbClr val="1CB62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10GB+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Ethernet 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Port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>
                  <a:ln>
                    <a:noFill/>
                  </a:ln>
                  <a:solidFill>
                    <a:srgbClr val="1CB623"/>
                  </a:solidFill>
                  <a:effectLst/>
                  <a:uLnTx/>
                  <a:uFillTx/>
                  <a:latin typeface="Segoe UI Semibold"/>
                  <a:ea typeface="Calibri" panose="020F0502020204030204" pitchFamily="34" charset="0"/>
                  <a:cs typeface="Calibri" panose="020F0502020204030204" pitchFamily="34" charset="0"/>
                </a:rPr>
                <a:t>IP: 10.0.1.2</a:t>
              </a:r>
            </a:p>
          </p:txBody>
        </p:sp>
        <p:pic>
          <p:nvPicPr>
            <p:cNvPr id="1295" name="Graphic 1294">
              <a:extLst>
                <a:ext uri="{FF2B5EF4-FFF2-40B4-BE49-F238E27FC236}">
                  <a16:creationId xmlns:a16="http://schemas.microsoft.com/office/drawing/2014/main" id="{8E48BE37-1E92-E33D-B6EC-611BA999A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9878" y="5017307"/>
              <a:ext cx="267020" cy="273036"/>
            </a:xfrm>
            <a:prstGeom prst="rect">
              <a:avLst/>
            </a:prstGeom>
            <a:effectLst/>
          </p:spPr>
        </p:pic>
      </p:grpSp>
      <p:grpSp>
        <p:nvGrpSpPr>
          <p:cNvPr id="1296" name="Group 1295">
            <a:extLst>
              <a:ext uri="{FF2B5EF4-FFF2-40B4-BE49-F238E27FC236}">
                <a16:creationId xmlns:a16="http://schemas.microsoft.com/office/drawing/2014/main" id="{719A69E7-967C-10A1-7139-1354E84689D6}"/>
              </a:ext>
            </a:extLst>
          </p:cNvPr>
          <p:cNvGrpSpPr/>
          <p:nvPr/>
        </p:nvGrpSpPr>
        <p:grpSpPr>
          <a:xfrm>
            <a:off x="936262" y="4198902"/>
            <a:ext cx="421014" cy="835347"/>
            <a:chOff x="1398991" y="4594004"/>
            <a:chExt cx="428792" cy="831436"/>
          </a:xfrm>
          <a:solidFill>
            <a:srgbClr val="D9F5FF"/>
          </a:solidFill>
        </p:grpSpPr>
        <p:sp>
          <p:nvSpPr>
            <p:cNvPr id="1297" name="Rectangle: Rounded Corners 1296">
              <a:extLst>
                <a:ext uri="{FF2B5EF4-FFF2-40B4-BE49-F238E27FC236}">
                  <a16:creationId xmlns:a16="http://schemas.microsoft.com/office/drawing/2014/main" id="{040ED83F-3B2D-4FA5-070C-77E316D19920}"/>
                </a:ext>
              </a:extLst>
            </p:cNvPr>
            <p:cNvSpPr/>
            <p:nvPr/>
          </p:nvSpPr>
          <p:spPr bwMode="auto">
            <a:xfrm>
              <a:off x="1398991" y="4594004"/>
              <a:ext cx="428792" cy="831436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9050" cap="flat" cmpd="sng" algn="ctr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10GB+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Ethernet 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Port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Semibold"/>
                  <a:ea typeface="Calibri" panose="020F0502020204030204" pitchFamily="34" charset="0"/>
                  <a:cs typeface="Calibri" panose="020F0502020204030204" pitchFamily="34" charset="0"/>
                </a:rPr>
                <a:t>IP: 10.0.2.2</a:t>
              </a:r>
            </a:p>
          </p:txBody>
        </p:sp>
        <p:pic>
          <p:nvPicPr>
            <p:cNvPr id="1298" name="Graphic 1297">
              <a:extLst>
                <a:ext uri="{FF2B5EF4-FFF2-40B4-BE49-F238E27FC236}">
                  <a16:creationId xmlns:a16="http://schemas.microsoft.com/office/drawing/2014/main" id="{D30DE58E-A454-DAF9-7BAA-85988884D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9878" y="5017307"/>
              <a:ext cx="267020" cy="273036"/>
            </a:xfrm>
            <a:prstGeom prst="rect">
              <a:avLst/>
            </a:prstGeom>
            <a:effectLst/>
          </p:spPr>
        </p:pic>
      </p:grpSp>
      <p:grpSp>
        <p:nvGrpSpPr>
          <p:cNvPr id="1299" name="Group 1298">
            <a:extLst>
              <a:ext uri="{FF2B5EF4-FFF2-40B4-BE49-F238E27FC236}">
                <a16:creationId xmlns:a16="http://schemas.microsoft.com/office/drawing/2014/main" id="{9E9C2B33-B0E8-6190-57F1-75A34095C78F}"/>
              </a:ext>
            </a:extLst>
          </p:cNvPr>
          <p:cNvGrpSpPr/>
          <p:nvPr/>
        </p:nvGrpSpPr>
        <p:grpSpPr>
          <a:xfrm>
            <a:off x="1394915" y="4198902"/>
            <a:ext cx="421014" cy="835347"/>
            <a:chOff x="1398991" y="4594004"/>
            <a:chExt cx="428792" cy="831436"/>
          </a:xfrm>
          <a:solidFill>
            <a:srgbClr val="D9F5FF"/>
          </a:solidFill>
        </p:grpSpPr>
        <p:sp>
          <p:nvSpPr>
            <p:cNvPr id="1300" name="Rectangle: Rounded Corners 1299">
              <a:extLst>
                <a:ext uri="{FF2B5EF4-FFF2-40B4-BE49-F238E27FC236}">
                  <a16:creationId xmlns:a16="http://schemas.microsoft.com/office/drawing/2014/main" id="{D84B2274-BCD0-85A9-5A20-C44D7FF568EF}"/>
                </a:ext>
              </a:extLst>
            </p:cNvPr>
            <p:cNvSpPr/>
            <p:nvPr/>
          </p:nvSpPr>
          <p:spPr bwMode="auto">
            <a:xfrm>
              <a:off x="1398991" y="4594004"/>
              <a:ext cx="428792" cy="831436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9050" cap="flat" cmpd="sng" algn="ctr">
              <a:solidFill>
                <a:srgbClr val="F4671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10GB+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Ethernet 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Port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>
                  <a:ln>
                    <a:noFill/>
                  </a:ln>
                  <a:solidFill>
                    <a:srgbClr val="F46710"/>
                  </a:solidFill>
                  <a:effectLst/>
                  <a:uLnTx/>
                  <a:uFillTx/>
                  <a:latin typeface="Segoe UI Semibold"/>
                  <a:ea typeface="Calibri" panose="020F0502020204030204" pitchFamily="34" charset="0"/>
                  <a:cs typeface="Calibri" panose="020F0502020204030204" pitchFamily="34" charset="0"/>
                </a:rPr>
                <a:t>IP: 10.0.3.2</a:t>
              </a:r>
            </a:p>
          </p:txBody>
        </p:sp>
        <p:pic>
          <p:nvPicPr>
            <p:cNvPr id="1301" name="Graphic 1300">
              <a:extLst>
                <a:ext uri="{FF2B5EF4-FFF2-40B4-BE49-F238E27FC236}">
                  <a16:creationId xmlns:a16="http://schemas.microsoft.com/office/drawing/2014/main" id="{24B51161-7263-2C3C-3078-64C77DA72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9878" y="5017307"/>
              <a:ext cx="267020" cy="273036"/>
            </a:xfrm>
            <a:prstGeom prst="rect">
              <a:avLst/>
            </a:prstGeom>
            <a:effectLst/>
          </p:spPr>
        </p:pic>
      </p:grpSp>
      <p:grpSp>
        <p:nvGrpSpPr>
          <p:cNvPr id="1302" name="Group 1301">
            <a:extLst>
              <a:ext uri="{FF2B5EF4-FFF2-40B4-BE49-F238E27FC236}">
                <a16:creationId xmlns:a16="http://schemas.microsoft.com/office/drawing/2014/main" id="{0FFF67D6-3CF6-3D2A-FDD4-7644C5E24BB4}"/>
              </a:ext>
            </a:extLst>
          </p:cNvPr>
          <p:cNvGrpSpPr/>
          <p:nvPr/>
        </p:nvGrpSpPr>
        <p:grpSpPr>
          <a:xfrm>
            <a:off x="1853568" y="4198902"/>
            <a:ext cx="421014" cy="835347"/>
            <a:chOff x="1398991" y="4594004"/>
            <a:chExt cx="428792" cy="831436"/>
          </a:xfrm>
          <a:solidFill>
            <a:srgbClr val="D9F5FF"/>
          </a:solidFill>
        </p:grpSpPr>
        <p:sp>
          <p:nvSpPr>
            <p:cNvPr id="1303" name="Rectangle: Rounded Corners 1302">
              <a:extLst>
                <a:ext uri="{FF2B5EF4-FFF2-40B4-BE49-F238E27FC236}">
                  <a16:creationId xmlns:a16="http://schemas.microsoft.com/office/drawing/2014/main" id="{26CBB470-38A6-BE95-E47D-265AE61E8D22}"/>
                </a:ext>
              </a:extLst>
            </p:cNvPr>
            <p:cNvSpPr/>
            <p:nvPr/>
          </p:nvSpPr>
          <p:spPr bwMode="auto">
            <a:xfrm>
              <a:off x="1398991" y="4594004"/>
              <a:ext cx="428792" cy="831436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9050" cap="flat" cmpd="sng" algn="ctr">
              <a:solidFill>
                <a:srgbClr val="00B4D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10GB+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Ethernet 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Port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>
                  <a:ln>
                    <a:noFill/>
                  </a:ln>
                  <a:solidFill>
                    <a:srgbClr val="00B4D2"/>
                  </a:solidFill>
                  <a:effectLst/>
                  <a:uLnTx/>
                  <a:uFillTx/>
                  <a:latin typeface="Segoe UI Semibold"/>
                  <a:ea typeface="Calibri" panose="020F0502020204030204" pitchFamily="34" charset="0"/>
                  <a:cs typeface="Calibri" panose="020F0502020204030204" pitchFamily="34" charset="0"/>
                </a:rPr>
                <a:t>IP: 10.0.4.2</a:t>
              </a:r>
            </a:p>
          </p:txBody>
        </p:sp>
        <p:pic>
          <p:nvPicPr>
            <p:cNvPr id="1304" name="Graphic 1303">
              <a:extLst>
                <a:ext uri="{FF2B5EF4-FFF2-40B4-BE49-F238E27FC236}">
                  <a16:creationId xmlns:a16="http://schemas.microsoft.com/office/drawing/2014/main" id="{B49808B2-BC67-AACA-26EE-E21F3E564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9878" y="5017307"/>
              <a:ext cx="267020" cy="273036"/>
            </a:xfrm>
            <a:prstGeom prst="rect">
              <a:avLst/>
            </a:prstGeom>
            <a:effectLst/>
          </p:spPr>
        </p:pic>
      </p:grpSp>
      <p:grpSp>
        <p:nvGrpSpPr>
          <p:cNvPr id="1305" name="Group 1304">
            <a:extLst>
              <a:ext uri="{FF2B5EF4-FFF2-40B4-BE49-F238E27FC236}">
                <a16:creationId xmlns:a16="http://schemas.microsoft.com/office/drawing/2014/main" id="{8CB6421F-000E-BE54-5128-6C3005031731}"/>
              </a:ext>
            </a:extLst>
          </p:cNvPr>
          <p:cNvGrpSpPr/>
          <p:nvPr/>
        </p:nvGrpSpPr>
        <p:grpSpPr>
          <a:xfrm>
            <a:off x="2312221" y="4198902"/>
            <a:ext cx="421014" cy="835347"/>
            <a:chOff x="1398991" y="4594004"/>
            <a:chExt cx="428792" cy="831436"/>
          </a:xfrm>
          <a:solidFill>
            <a:srgbClr val="D9F5FF"/>
          </a:solidFill>
        </p:grpSpPr>
        <p:sp>
          <p:nvSpPr>
            <p:cNvPr id="1306" name="Rectangle: Rounded Corners 1305">
              <a:extLst>
                <a:ext uri="{FF2B5EF4-FFF2-40B4-BE49-F238E27FC236}">
                  <a16:creationId xmlns:a16="http://schemas.microsoft.com/office/drawing/2014/main" id="{0FEC201F-7EA6-20EA-F5C0-591B2BBFDD9D}"/>
                </a:ext>
              </a:extLst>
            </p:cNvPr>
            <p:cNvSpPr/>
            <p:nvPr/>
          </p:nvSpPr>
          <p:spPr bwMode="auto">
            <a:xfrm>
              <a:off x="1398991" y="4594004"/>
              <a:ext cx="428792" cy="831436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9050" cap="flat" cmpd="sng" algn="ctr">
              <a:solidFill>
                <a:srgbClr val="F5379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10GB+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Ethernet 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Port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>
                  <a:ln>
                    <a:noFill/>
                  </a:ln>
                  <a:solidFill>
                    <a:srgbClr val="F53796"/>
                  </a:solidFill>
                  <a:effectLst/>
                  <a:uLnTx/>
                  <a:uFillTx/>
                  <a:latin typeface="Segoe UI Semibold"/>
                  <a:ea typeface="Calibri" panose="020F0502020204030204" pitchFamily="34" charset="0"/>
                  <a:cs typeface="Calibri" panose="020F0502020204030204" pitchFamily="34" charset="0"/>
                </a:rPr>
                <a:t>IP: 10.0.5.2</a:t>
              </a:r>
            </a:p>
          </p:txBody>
        </p:sp>
        <p:pic>
          <p:nvPicPr>
            <p:cNvPr id="1310" name="Graphic 1309">
              <a:extLst>
                <a:ext uri="{FF2B5EF4-FFF2-40B4-BE49-F238E27FC236}">
                  <a16:creationId xmlns:a16="http://schemas.microsoft.com/office/drawing/2014/main" id="{3B95B225-A3D6-262A-EB15-FB7626B1F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9878" y="5017307"/>
              <a:ext cx="267020" cy="273036"/>
            </a:xfrm>
            <a:prstGeom prst="rect">
              <a:avLst/>
            </a:prstGeom>
            <a:effectLst/>
          </p:spPr>
        </p:pic>
      </p:grpSp>
      <p:grpSp>
        <p:nvGrpSpPr>
          <p:cNvPr id="1311" name="Group 1310">
            <a:extLst>
              <a:ext uri="{FF2B5EF4-FFF2-40B4-BE49-F238E27FC236}">
                <a16:creationId xmlns:a16="http://schemas.microsoft.com/office/drawing/2014/main" id="{E1941AE8-2C98-9620-3218-9BEBE88CC486}"/>
              </a:ext>
            </a:extLst>
          </p:cNvPr>
          <p:cNvGrpSpPr/>
          <p:nvPr/>
        </p:nvGrpSpPr>
        <p:grpSpPr>
          <a:xfrm>
            <a:off x="2770874" y="4198902"/>
            <a:ext cx="421014" cy="835347"/>
            <a:chOff x="1398991" y="4594004"/>
            <a:chExt cx="428792" cy="831436"/>
          </a:xfrm>
          <a:solidFill>
            <a:srgbClr val="D9F5FF"/>
          </a:solidFill>
        </p:grpSpPr>
        <p:sp>
          <p:nvSpPr>
            <p:cNvPr id="1312" name="Rectangle: Rounded Corners 1311">
              <a:extLst>
                <a:ext uri="{FF2B5EF4-FFF2-40B4-BE49-F238E27FC236}">
                  <a16:creationId xmlns:a16="http://schemas.microsoft.com/office/drawing/2014/main" id="{9DAE2C0F-9FCD-9ECF-DAA7-C294C955E82C}"/>
                </a:ext>
              </a:extLst>
            </p:cNvPr>
            <p:cNvSpPr/>
            <p:nvPr/>
          </p:nvSpPr>
          <p:spPr bwMode="auto">
            <a:xfrm>
              <a:off x="1398991" y="4594004"/>
              <a:ext cx="428792" cy="831436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9050" cap="flat" cmpd="sng" algn="ctr">
              <a:solidFill>
                <a:srgbClr val="5B8DF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10GB+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Ethernet 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Port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>
                  <a:ln>
                    <a:noFill/>
                  </a:ln>
                  <a:solidFill>
                    <a:srgbClr val="5B8DF1"/>
                  </a:solidFill>
                  <a:effectLst/>
                  <a:uLnTx/>
                  <a:uFillTx/>
                  <a:latin typeface="Segoe UI Semibold"/>
                  <a:ea typeface="Calibri" panose="020F0502020204030204" pitchFamily="34" charset="0"/>
                  <a:cs typeface="Calibri" panose="020F0502020204030204" pitchFamily="34" charset="0"/>
                </a:rPr>
                <a:t>IP: 10.0.6.2</a:t>
              </a:r>
            </a:p>
          </p:txBody>
        </p:sp>
        <p:pic>
          <p:nvPicPr>
            <p:cNvPr id="1313" name="Graphic 1312">
              <a:extLst>
                <a:ext uri="{FF2B5EF4-FFF2-40B4-BE49-F238E27FC236}">
                  <a16:creationId xmlns:a16="http://schemas.microsoft.com/office/drawing/2014/main" id="{7FF1A220-06E9-2128-846B-6DF5ED84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9878" y="5017307"/>
              <a:ext cx="267020" cy="273036"/>
            </a:xfrm>
            <a:prstGeom prst="rect">
              <a:avLst/>
            </a:prstGeom>
            <a:effectLst/>
          </p:spPr>
        </p:pic>
      </p:grpSp>
      <p:sp>
        <p:nvSpPr>
          <p:cNvPr id="1315" name="Rectangle: Rounded Corners 1314">
            <a:extLst>
              <a:ext uri="{FF2B5EF4-FFF2-40B4-BE49-F238E27FC236}">
                <a16:creationId xmlns:a16="http://schemas.microsoft.com/office/drawing/2014/main" id="{D0E97F8B-59D1-6BAD-CA19-DAC56E7D33AF}"/>
              </a:ext>
            </a:extLst>
          </p:cNvPr>
          <p:cNvSpPr/>
          <p:nvPr/>
        </p:nvSpPr>
        <p:spPr bwMode="auto">
          <a:xfrm>
            <a:off x="542577" y="4132188"/>
            <a:ext cx="2584345" cy="167180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RDMA NICs | Storage Intent</a:t>
            </a:r>
          </a:p>
        </p:txBody>
      </p:sp>
      <p:sp>
        <p:nvSpPr>
          <p:cNvPr id="1320" name="Rectangle: Rounded Corners 1319">
            <a:extLst>
              <a:ext uri="{FF2B5EF4-FFF2-40B4-BE49-F238E27FC236}">
                <a16:creationId xmlns:a16="http://schemas.microsoft.com/office/drawing/2014/main" id="{4ECAACDE-7B89-C8B8-7CED-EB1B3B0D6549}"/>
              </a:ext>
            </a:extLst>
          </p:cNvPr>
          <p:cNvSpPr/>
          <p:nvPr/>
        </p:nvSpPr>
        <p:spPr bwMode="auto">
          <a:xfrm>
            <a:off x="3305748" y="3060309"/>
            <a:ext cx="2823210" cy="2156851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8229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2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grpSp>
        <p:nvGrpSpPr>
          <p:cNvPr id="1340" name="Group 1339">
            <a:extLst>
              <a:ext uri="{FF2B5EF4-FFF2-40B4-BE49-F238E27FC236}">
                <a16:creationId xmlns:a16="http://schemas.microsoft.com/office/drawing/2014/main" id="{EB3AE89A-A04E-3A98-1529-F3D3A5A476CD}"/>
              </a:ext>
            </a:extLst>
          </p:cNvPr>
          <p:cNvGrpSpPr/>
          <p:nvPr/>
        </p:nvGrpSpPr>
        <p:grpSpPr>
          <a:xfrm>
            <a:off x="3360213" y="4198902"/>
            <a:ext cx="421014" cy="835347"/>
            <a:chOff x="1398991" y="4594004"/>
            <a:chExt cx="428792" cy="831436"/>
          </a:xfrm>
          <a:solidFill>
            <a:srgbClr val="D9F5FF"/>
          </a:solidFill>
        </p:grpSpPr>
        <p:sp>
          <p:nvSpPr>
            <p:cNvPr id="1484" name="Rectangle: Rounded Corners 1483">
              <a:extLst>
                <a:ext uri="{FF2B5EF4-FFF2-40B4-BE49-F238E27FC236}">
                  <a16:creationId xmlns:a16="http://schemas.microsoft.com/office/drawing/2014/main" id="{07D37730-BE45-9D36-E182-6B873A614A66}"/>
                </a:ext>
              </a:extLst>
            </p:cNvPr>
            <p:cNvSpPr/>
            <p:nvPr/>
          </p:nvSpPr>
          <p:spPr bwMode="auto">
            <a:xfrm>
              <a:off x="1398991" y="4594004"/>
              <a:ext cx="428792" cy="831436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9050" cap="flat" cmpd="sng" algn="ctr">
              <a:solidFill>
                <a:srgbClr val="1CB62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10GB+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Ethernet 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Port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>
                  <a:ln>
                    <a:noFill/>
                  </a:ln>
                  <a:solidFill>
                    <a:srgbClr val="1CB623"/>
                  </a:solidFill>
                  <a:effectLst/>
                  <a:uLnTx/>
                  <a:uFillTx/>
                  <a:latin typeface="Segoe UI Semibold"/>
                  <a:ea typeface="Calibri" panose="020F0502020204030204" pitchFamily="34" charset="0"/>
                  <a:cs typeface="Calibri" panose="020F0502020204030204" pitchFamily="34" charset="0"/>
                </a:rPr>
                <a:t>IP: 10.0.1.3</a:t>
              </a:r>
            </a:p>
          </p:txBody>
        </p:sp>
        <p:pic>
          <p:nvPicPr>
            <p:cNvPr id="1485" name="Graphic 1484">
              <a:extLst>
                <a:ext uri="{FF2B5EF4-FFF2-40B4-BE49-F238E27FC236}">
                  <a16:creationId xmlns:a16="http://schemas.microsoft.com/office/drawing/2014/main" id="{6EF7CB1C-89D3-280B-6E32-909F180C8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9878" y="5017307"/>
              <a:ext cx="267020" cy="273036"/>
            </a:xfrm>
            <a:prstGeom prst="rect">
              <a:avLst/>
            </a:prstGeom>
            <a:effectLst/>
          </p:spPr>
        </p:pic>
      </p:grpSp>
      <p:grpSp>
        <p:nvGrpSpPr>
          <p:cNvPr id="1341" name="Group 1340">
            <a:extLst>
              <a:ext uri="{FF2B5EF4-FFF2-40B4-BE49-F238E27FC236}">
                <a16:creationId xmlns:a16="http://schemas.microsoft.com/office/drawing/2014/main" id="{D8518F13-F38F-3862-3F89-493B9C40E590}"/>
              </a:ext>
            </a:extLst>
          </p:cNvPr>
          <p:cNvGrpSpPr/>
          <p:nvPr/>
        </p:nvGrpSpPr>
        <p:grpSpPr>
          <a:xfrm>
            <a:off x="3818866" y="4198902"/>
            <a:ext cx="421014" cy="835347"/>
            <a:chOff x="1398991" y="4594004"/>
            <a:chExt cx="428792" cy="831436"/>
          </a:xfrm>
          <a:solidFill>
            <a:srgbClr val="D9F5FF"/>
          </a:solidFill>
        </p:grpSpPr>
        <p:sp>
          <p:nvSpPr>
            <p:cNvPr id="1482" name="Rectangle: Rounded Corners 1481">
              <a:extLst>
                <a:ext uri="{FF2B5EF4-FFF2-40B4-BE49-F238E27FC236}">
                  <a16:creationId xmlns:a16="http://schemas.microsoft.com/office/drawing/2014/main" id="{3F81A521-2982-5650-F479-1F3B4A8AB1EE}"/>
                </a:ext>
              </a:extLst>
            </p:cNvPr>
            <p:cNvSpPr/>
            <p:nvPr/>
          </p:nvSpPr>
          <p:spPr bwMode="auto">
            <a:xfrm>
              <a:off x="1398991" y="4594004"/>
              <a:ext cx="428792" cy="831436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9050" cap="flat" cmpd="sng" algn="ctr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10GB+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Ethernet 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Port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Semibold"/>
                  <a:ea typeface="Calibri" panose="020F0502020204030204" pitchFamily="34" charset="0"/>
                  <a:cs typeface="Calibri" panose="020F0502020204030204" pitchFamily="34" charset="0"/>
                </a:rPr>
                <a:t>IP: 10.0.2.3</a:t>
              </a:r>
            </a:p>
          </p:txBody>
        </p:sp>
        <p:pic>
          <p:nvPicPr>
            <p:cNvPr id="1483" name="Graphic 1482">
              <a:extLst>
                <a:ext uri="{FF2B5EF4-FFF2-40B4-BE49-F238E27FC236}">
                  <a16:creationId xmlns:a16="http://schemas.microsoft.com/office/drawing/2014/main" id="{7C8A69C1-1563-48A5-5EFB-1848B9D09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9878" y="5017307"/>
              <a:ext cx="267020" cy="273036"/>
            </a:xfrm>
            <a:prstGeom prst="rect">
              <a:avLst/>
            </a:prstGeom>
            <a:effectLst/>
          </p:spPr>
        </p:pic>
      </p:grpSp>
      <p:grpSp>
        <p:nvGrpSpPr>
          <p:cNvPr id="1342" name="Group 1341">
            <a:extLst>
              <a:ext uri="{FF2B5EF4-FFF2-40B4-BE49-F238E27FC236}">
                <a16:creationId xmlns:a16="http://schemas.microsoft.com/office/drawing/2014/main" id="{9AA5165D-457B-DDD5-3321-460C581775CC}"/>
              </a:ext>
            </a:extLst>
          </p:cNvPr>
          <p:cNvGrpSpPr/>
          <p:nvPr/>
        </p:nvGrpSpPr>
        <p:grpSpPr>
          <a:xfrm>
            <a:off x="4277519" y="4198902"/>
            <a:ext cx="421014" cy="835347"/>
            <a:chOff x="1398991" y="4594004"/>
            <a:chExt cx="428792" cy="831436"/>
          </a:xfrm>
          <a:solidFill>
            <a:srgbClr val="D9F5FF"/>
          </a:solidFill>
        </p:grpSpPr>
        <p:sp>
          <p:nvSpPr>
            <p:cNvPr id="1480" name="Rectangle: Rounded Corners 1479">
              <a:extLst>
                <a:ext uri="{FF2B5EF4-FFF2-40B4-BE49-F238E27FC236}">
                  <a16:creationId xmlns:a16="http://schemas.microsoft.com/office/drawing/2014/main" id="{DDD4C721-39BE-A48F-2038-E2FE1FBCE7D3}"/>
                </a:ext>
              </a:extLst>
            </p:cNvPr>
            <p:cNvSpPr/>
            <p:nvPr/>
          </p:nvSpPr>
          <p:spPr bwMode="auto">
            <a:xfrm>
              <a:off x="1398991" y="4594004"/>
              <a:ext cx="428792" cy="831436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9050" cap="flat" cmpd="sng" algn="ctr">
              <a:solidFill>
                <a:srgbClr val="988F1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10GB+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Ethernet 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Port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>
                  <a:ln>
                    <a:noFill/>
                  </a:ln>
                  <a:solidFill>
                    <a:srgbClr val="988F14"/>
                  </a:solidFill>
                  <a:effectLst/>
                  <a:uLnTx/>
                  <a:uFillTx/>
                  <a:latin typeface="Segoe UI Semibold"/>
                  <a:ea typeface="Calibri" panose="020F0502020204030204" pitchFamily="34" charset="0"/>
                  <a:cs typeface="Calibri" panose="020F0502020204030204" pitchFamily="34" charset="0"/>
                </a:rPr>
                <a:t>IP: 10.0.7.2</a:t>
              </a:r>
            </a:p>
          </p:txBody>
        </p:sp>
        <p:pic>
          <p:nvPicPr>
            <p:cNvPr id="1481" name="Graphic 1480">
              <a:extLst>
                <a:ext uri="{FF2B5EF4-FFF2-40B4-BE49-F238E27FC236}">
                  <a16:creationId xmlns:a16="http://schemas.microsoft.com/office/drawing/2014/main" id="{E70793C7-D9BA-5A72-328E-120663FBE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9878" y="5017307"/>
              <a:ext cx="267020" cy="273036"/>
            </a:xfrm>
            <a:prstGeom prst="rect">
              <a:avLst/>
            </a:prstGeom>
            <a:effectLst/>
          </p:spPr>
        </p:pic>
      </p:grpSp>
      <p:grpSp>
        <p:nvGrpSpPr>
          <p:cNvPr id="1343" name="Group 1342">
            <a:extLst>
              <a:ext uri="{FF2B5EF4-FFF2-40B4-BE49-F238E27FC236}">
                <a16:creationId xmlns:a16="http://schemas.microsoft.com/office/drawing/2014/main" id="{98A6BF1B-376C-3962-24B6-4407B1E9D040}"/>
              </a:ext>
            </a:extLst>
          </p:cNvPr>
          <p:cNvGrpSpPr/>
          <p:nvPr/>
        </p:nvGrpSpPr>
        <p:grpSpPr>
          <a:xfrm>
            <a:off x="4736172" y="4198902"/>
            <a:ext cx="421014" cy="835347"/>
            <a:chOff x="1398991" y="4594004"/>
            <a:chExt cx="428792" cy="831436"/>
          </a:xfrm>
          <a:solidFill>
            <a:srgbClr val="D9F5FF"/>
          </a:solidFill>
        </p:grpSpPr>
        <p:sp>
          <p:nvSpPr>
            <p:cNvPr id="1478" name="Rectangle: Rounded Corners 1477">
              <a:extLst>
                <a:ext uri="{FF2B5EF4-FFF2-40B4-BE49-F238E27FC236}">
                  <a16:creationId xmlns:a16="http://schemas.microsoft.com/office/drawing/2014/main" id="{5932DA31-00BB-BFEB-64BC-1BA82AB9565F}"/>
                </a:ext>
              </a:extLst>
            </p:cNvPr>
            <p:cNvSpPr/>
            <p:nvPr/>
          </p:nvSpPr>
          <p:spPr bwMode="auto">
            <a:xfrm>
              <a:off x="1398991" y="4594004"/>
              <a:ext cx="428792" cy="831436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9050" cap="flat" cmpd="sng" algn="ctr">
              <a:solidFill>
                <a:srgbClr val="FA064C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10GB+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Ethernet 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Port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>
                  <a:ln>
                    <a:noFill/>
                  </a:ln>
                  <a:solidFill>
                    <a:srgbClr val="FA064C"/>
                  </a:solidFill>
                  <a:effectLst/>
                  <a:uLnTx/>
                  <a:uFillTx/>
                  <a:latin typeface="Segoe UI Semibold"/>
                  <a:ea typeface="Calibri" panose="020F0502020204030204" pitchFamily="34" charset="0"/>
                  <a:cs typeface="Calibri" panose="020F0502020204030204" pitchFamily="34" charset="0"/>
                </a:rPr>
                <a:t>IP: 10.0.8.2</a:t>
              </a:r>
            </a:p>
          </p:txBody>
        </p:sp>
        <p:pic>
          <p:nvPicPr>
            <p:cNvPr id="1479" name="Graphic 1478">
              <a:extLst>
                <a:ext uri="{FF2B5EF4-FFF2-40B4-BE49-F238E27FC236}">
                  <a16:creationId xmlns:a16="http://schemas.microsoft.com/office/drawing/2014/main" id="{9AC8C5B8-724A-D81D-8B73-12BDA0456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9878" y="5017307"/>
              <a:ext cx="267020" cy="273036"/>
            </a:xfrm>
            <a:prstGeom prst="rect">
              <a:avLst/>
            </a:prstGeom>
            <a:effectLst/>
          </p:spPr>
        </p:pic>
      </p:grpSp>
      <p:grpSp>
        <p:nvGrpSpPr>
          <p:cNvPr id="1472" name="Group 1471">
            <a:extLst>
              <a:ext uri="{FF2B5EF4-FFF2-40B4-BE49-F238E27FC236}">
                <a16:creationId xmlns:a16="http://schemas.microsoft.com/office/drawing/2014/main" id="{AA623690-92B3-F1EE-60B7-AE86963453BC}"/>
              </a:ext>
            </a:extLst>
          </p:cNvPr>
          <p:cNvGrpSpPr/>
          <p:nvPr/>
        </p:nvGrpSpPr>
        <p:grpSpPr>
          <a:xfrm>
            <a:off x="5194825" y="4198902"/>
            <a:ext cx="421014" cy="835347"/>
            <a:chOff x="1398991" y="4594004"/>
            <a:chExt cx="428792" cy="831436"/>
          </a:xfrm>
          <a:solidFill>
            <a:srgbClr val="D9F5FF"/>
          </a:solidFill>
        </p:grpSpPr>
        <p:sp>
          <p:nvSpPr>
            <p:cNvPr id="1476" name="Rectangle: Rounded Corners 1475">
              <a:extLst>
                <a:ext uri="{FF2B5EF4-FFF2-40B4-BE49-F238E27FC236}">
                  <a16:creationId xmlns:a16="http://schemas.microsoft.com/office/drawing/2014/main" id="{BB715A6B-956C-F409-2341-1BCC5959A516}"/>
                </a:ext>
              </a:extLst>
            </p:cNvPr>
            <p:cNvSpPr/>
            <p:nvPr/>
          </p:nvSpPr>
          <p:spPr bwMode="auto">
            <a:xfrm>
              <a:off x="1398991" y="4594004"/>
              <a:ext cx="428792" cy="831436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9050" cap="flat" cmpd="sng" algn="ctr">
              <a:solidFill>
                <a:srgbClr val="6BAD9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10GB+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Ethernet 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Port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>
                  <a:ln>
                    <a:noFill/>
                  </a:ln>
                  <a:solidFill>
                    <a:srgbClr val="6BAD94"/>
                  </a:solidFill>
                  <a:effectLst/>
                  <a:uLnTx/>
                  <a:uFillTx/>
                  <a:latin typeface="Segoe UI Semibold"/>
                  <a:ea typeface="Calibri" panose="020F0502020204030204" pitchFamily="34" charset="0"/>
                  <a:cs typeface="Calibri" panose="020F0502020204030204" pitchFamily="34" charset="0"/>
                </a:rPr>
                <a:t>IP: 10.0.9.2</a:t>
              </a:r>
            </a:p>
          </p:txBody>
        </p:sp>
        <p:pic>
          <p:nvPicPr>
            <p:cNvPr id="1477" name="Graphic 1476">
              <a:extLst>
                <a:ext uri="{FF2B5EF4-FFF2-40B4-BE49-F238E27FC236}">
                  <a16:creationId xmlns:a16="http://schemas.microsoft.com/office/drawing/2014/main" id="{80EAB892-0FD9-05DE-643A-3B33667A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9878" y="5017307"/>
              <a:ext cx="267020" cy="273036"/>
            </a:xfrm>
            <a:prstGeom prst="rect">
              <a:avLst/>
            </a:prstGeom>
            <a:effectLst/>
          </p:spPr>
        </p:pic>
      </p:grpSp>
      <p:grpSp>
        <p:nvGrpSpPr>
          <p:cNvPr id="1473" name="Group 1472">
            <a:extLst>
              <a:ext uri="{FF2B5EF4-FFF2-40B4-BE49-F238E27FC236}">
                <a16:creationId xmlns:a16="http://schemas.microsoft.com/office/drawing/2014/main" id="{28BE2BB1-2A74-A7EE-9BCB-C77814A64429}"/>
              </a:ext>
            </a:extLst>
          </p:cNvPr>
          <p:cNvGrpSpPr/>
          <p:nvPr/>
        </p:nvGrpSpPr>
        <p:grpSpPr>
          <a:xfrm>
            <a:off x="5653478" y="4198902"/>
            <a:ext cx="421014" cy="835347"/>
            <a:chOff x="1398991" y="4594004"/>
            <a:chExt cx="428792" cy="831436"/>
          </a:xfrm>
          <a:solidFill>
            <a:srgbClr val="D9F5FF"/>
          </a:solidFill>
        </p:grpSpPr>
        <p:sp>
          <p:nvSpPr>
            <p:cNvPr id="1474" name="Rectangle: Rounded Corners 1473">
              <a:extLst>
                <a:ext uri="{FF2B5EF4-FFF2-40B4-BE49-F238E27FC236}">
                  <a16:creationId xmlns:a16="http://schemas.microsoft.com/office/drawing/2014/main" id="{4B37CA79-3D09-21E6-9935-07D0772F21B8}"/>
                </a:ext>
              </a:extLst>
            </p:cNvPr>
            <p:cNvSpPr/>
            <p:nvPr/>
          </p:nvSpPr>
          <p:spPr bwMode="auto">
            <a:xfrm>
              <a:off x="1398991" y="4594004"/>
              <a:ext cx="428792" cy="831436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9050" cap="flat" cmpd="sng" algn="ctr">
              <a:solidFill>
                <a:srgbClr val="90149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10GB+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Ethernet 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Port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>
                  <a:ln>
                    <a:noFill/>
                  </a:ln>
                  <a:solidFill>
                    <a:srgbClr val="901493"/>
                  </a:solidFill>
                  <a:effectLst/>
                  <a:uLnTx/>
                  <a:uFillTx/>
                  <a:latin typeface="Segoe UI Semibold"/>
                  <a:ea typeface="Calibri" panose="020F0502020204030204" pitchFamily="34" charset="0"/>
                  <a:cs typeface="Calibri" panose="020F0502020204030204" pitchFamily="34" charset="0"/>
                </a:rPr>
                <a:t>IP: 10.0.10.2</a:t>
              </a:r>
            </a:p>
          </p:txBody>
        </p:sp>
        <p:pic>
          <p:nvPicPr>
            <p:cNvPr id="1475" name="Graphic 1474">
              <a:extLst>
                <a:ext uri="{FF2B5EF4-FFF2-40B4-BE49-F238E27FC236}">
                  <a16:creationId xmlns:a16="http://schemas.microsoft.com/office/drawing/2014/main" id="{14D9B001-69CB-0F24-3266-287F2D3D6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9878" y="5017307"/>
              <a:ext cx="267020" cy="273036"/>
            </a:xfrm>
            <a:prstGeom prst="rect">
              <a:avLst/>
            </a:prstGeom>
            <a:effectLst/>
          </p:spPr>
        </p:pic>
      </p:grpSp>
      <p:sp>
        <p:nvSpPr>
          <p:cNvPr id="1339" name="Rectangle: Rounded Corners 1338">
            <a:extLst>
              <a:ext uri="{FF2B5EF4-FFF2-40B4-BE49-F238E27FC236}">
                <a16:creationId xmlns:a16="http://schemas.microsoft.com/office/drawing/2014/main" id="{1EA98376-CDC4-8BD7-3E32-C58C9DD9DBFC}"/>
              </a:ext>
            </a:extLst>
          </p:cNvPr>
          <p:cNvSpPr/>
          <p:nvPr/>
        </p:nvSpPr>
        <p:spPr bwMode="auto">
          <a:xfrm>
            <a:off x="3425181" y="4132188"/>
            <a:ext cx="2584345" cy="167180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RDMA NICs | Storage Intent</a:t>
            </a:r>
          </a:p>
        </p:txBody>
      </p:sp>
      <p:sp>
        <p:nvSpPr>
          <p:cNvPr id="1494" name="Rectangle: Rounded Corners 1493">
            <a:extLst>
              <a:ext uri="{FF2B5EF4-FFF2-40B4-BE49-F238E27FC236}">
                <a16:creationId xmlns:a16="http://schemas.microsoft.com/office/drawing/2014/main" id="{284C4A24-C61F-2401-D6E3-EAE4646CC380}"/>
              </a:ext>
            </a:extLst>
          </p:cNvPr>
          <p:cNvSpPr/>
          <p:nvPr/>
        </p:nvSpPr>
        <p:spPr bwMode="auto">
          <a:xfrm>
            <a:off x="6188352" y="3060309"/>
            <a:ext cx="2823210" cy="2156851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2296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3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grpSp>
        <p:nvGrpSpPr>
          <p:cNvPr id="1497" name="Group 1496">
            <a:extLst>
              <a:ext uri="{FF2B5EF4-FFF2-40B4-BE49-F238E27FC236}">
                <a16:creationId xmlns:a16="http://schemas.microsoft.com/office/drawing/2014/main" id="{5DBCD67E-7BDF-B049-006C-5385B3ED399F}"/>
              </a:ext>
            </a:extLst>
          </p:cNvPr>
          <p:cNvGrpSpPr/>
          <p:nvPr/>
        </p:nvGrpSpPr>
        <p:grpSpPr>
          <a:xfrm>
            <a:off x="6242817" y="4198902"/>
            <a:ext cx="2714279" cy="835347"/>
            <a:chOff x="4599447" y="4789487"/>
            <a:chExt cx="2714279" cy="835347"/>
          </a:xfrm>
        </p:grpSpPr>
        <p:grpSp>
          <p:nvGrpSpPr>
            <p:cNvPr id="1499" name="Group 1498">
              <a:extLst>
                <a:ext uri="{FF2B5EF4-FFF2-40B4-BE49-F238E27FC236}">
                  <a16:creationId xmlns:a16="http://schemas.microsoft.com/office/drawing/2014/main" id="{667A450B-B3A1-2FE8-AA21-54C23F376597}"/>
                </a:ext>
              </a:extLst>
            </p:cNvPr>
            <p:cNvGrpSpPr/>
            <p:nvPr/>
          </p:nvGrpSpPr>
          <p:grpSpPr>
            <a:xfrm>
              <a:off x="4599447" y="4789487"/>
              <a:ext cx="421014" cy="835347"/>
              <a:chOff x="1398991" y="4594004"/>
              <a:chExt cx="428792" cy="831436"/>
            </a:xfrm>
          </p:grpSpPr>
          <p:sp>
            <p:nvSpPr>
              <p:cNvPr id="1515" name="Rectangle: Rounded Corners 1514">
                <a:extLst>
                  <a:ext uri="{FF2B5EF4-FFF2-40B4-BE49-F238E27FC236}">
                    <a16:creationId xmlns:a16="http://schemas.microsoft.com/office/drawing/2014/main" id="{A0921138-5B5D-D7CE-F963-CA2D60B8E3A4}"/>
                  </a:ext>
                </a:extLst>
              </p:cNvPr>
              <p:cNvSpPr/>
              <p:nvPr/>
            </p:nvSpPr>
            <p:spPr bwMode="auto">
              <a:xfrm>
                <a:off x="1398991" y="4594004"/>
                <a:ext cx="428792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tx1"/>
              </a:solidFill>
              <a:ln w="19050" cap="flat" cmpd="sng" algn="ctr">
                <a:solidFill>
                  <a:srgbClr val="988F1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Ethernet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1" u="none" strike="noStrike" kern="1200" cap="none" spc="0" normalizeH="0" baseline="0" noProof="0">
                    <a:ln>
                      <a:noFill/>
                    </a:ln>
                    <a:solidFill>
                      <a:srgbClr val="988F14"/>
                    </a:solidFill>
                    <a:effectLst/>
                    <a:uLnTx/>
                    <a:uFillTx/>
                    <a:latin typeface="Segoe UI Semibold"/>
                    <a:ea typeface="Calibri" panose="020F0502020204030204" pitchFamily="34" charset="0"/>
                    <a:cs typeface="Calibri" panose="020F0502020204030204" pitchFamily="34" charset="0"/>
                  </a:rPr>
                  <a:t>IP: 10.0.7.3</a:t>
                </a:r>
              </a:p>
            </p:txBody>
          </p:sp>
          <p:pic>
            <p:nvPicPr>
              <p:cNvPr id="1516" name="Graphic 1515">
                <a:extLst>
                  <a:ext uri="{FF2B5EF4-FFF2-40B4-BE49-F238E27FC236}">
                    <a16:creationId xmlns:a16="http://schemas.microsoft.com/office/drawing/2014/main" id="{FFAA34F5-ECA0-830A-348F-22833E02EE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479879" y="5017307"/>
                <a:ext cx="267020" cy="273036"/>
              </a:xfrm>
              <a:prstGeom prst="rect">
                <a:avLst/>
              </a:prstGeom>
              <a:effectLst/>
            </p:spPr>
          </p:pic>
        </p:grpSp>
        <p:grpSp>
          <p:nvGrpSpPr>
            <p:cNvPr id="1500" name="Group 1499">
              <a:extLst>
                <a:ext uri="{FF2B5EF4-FFF2-40B4-BE49-F238E27FC236}">
                  <a16:creationId xmlns:a16="http://schemas.microsoft.com/office/drawing/2014/main" id="{31B766C5-7C5A-A234-F15C-B4E1030314FB}"/>
                </a:ext>
              </a:extLst>
            </p:cNvPr>
            <p:cNvGrpSpPr/>
            <p:nvPr/>
          </p:nvGrpSpPr>
          <p:grpSpPr>
            <a:xfrm>
              <a:off x="5058100" y="4789487"/>
              <a:ext cx="421014" cy="835347"/>
              <a:chOff x="1398991" y="4594004"/>
              <a:chExt cx="428792" cy="831436"/>
            </a:xfrm>
          </p:grpSpPr>
          <p:sp>
            <p:nvSpPr>
              <p:cNvPr id="1513" name="Rectangle: Rounded Corners 1512">
                <a:extLst>
                  <a:ext uri="{FF2B5EF4-FFF2-40B4-BE49-F238E27FC236}">
                    <a16:creationId xmlns:a16="http://schemas.microsoft.com/office/drawing/2014/main" id="{83CAC2B6-E025-069F-59E6-554F0DA3E121}"/>
                  </a:ext>
                </a:extLst>
              </p:cNvPr>
              <p:cNvSpPr/>
              <p:nvPr/>
            </p:nvSpPr>
            <p:spPr bwMode="auto">
              <a:xfrm>
                <a:off x="1398991" y="4594004"/>
                <a:ext cx="428792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tx1"/>
              </a:solidFill>
              <a:ln w="19050" cap="flat" cmpd="sng" algn="ctr">
                <a:solidFill>
                  <a:srgbClr val="FA064C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Ethernet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1" u="none" strike="noStrike" kern="1200" cap="none" spc="0" normalizeH="0" baseline="0" noProof="0">
                    <a:ln>
                      <a:noFill/>
                    </a:ln>
                    <a:solidFill>
                      <a:srgbClr val="FA064C"/>
                    </a:solidFill>
                    <a:effectLst/>
                    <a:uLnTx/>
                    <a:uFillTx/>
                    <a:latin typeface="Segoe UI Semibold"/>
                    <a:ea typeface="Calibri" panose="020F0502020204030204" pitchFamily="34" charset="0"/>
                    <a:cs typeface="Calibri" panose="020F0502020204030204" pitchFamily="34" charset="0"/>
                  </a:rPr>
                  <a:t>IP: 10.0.8.3</a:t>
                </a:r>
              </a:p>
            </p:txBody>
          </p:sp>
          <p:pic>
            <p:nvPicPr>
              <p:cNvPr id="1514" name="Graphic 1513">
                <a:extLst>
                  <a:ext uri="{FF2B5EF4-FFF2-40B4-BE49-F238E27FC236}">
                    <a16:creationId xmlns:a16="http://schemas.microsoft.com/office/drawing/2014/main" id="{7496508B-62F9-B382-CE2C-6B65A01E8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479879" y="5017307"/>
                <a:ext cx="267020" cy="273036"/>
              </a:xfrm>
              <a:prstGeom prst="rect">
                <a:avLst/>
              </a:prstGeom>
              <a:effectLst/>
            </p:spPr>
          </p:pic>
        </p:grpSp>
        <p:grpSp>
          <p:nvGrpSpPr>
            <p:cNvPr id="1501" name="Group 1500">
              <a:extLst>
                <a:ext uri="{FF2B5EF4-FFF2-40B4-BE49-F238E27FC236}">
                  <a16:creationId xmlns:a16="http://schemas.microsoft.com/office/drawing/2014/main" id="{BFBF428F-2C48-0AB8-640E-5753173D7DB1}"/>
                </a:ext>
              </a:extLst>
            </p:cNvPr>
            <p:cNvGrpSpPr/>
            <p:nvPr/>
          </p:nvGrpSpPr>
          <p:grpSpPr>
            <a:xfrm>
              <a:off x="5516753" y="4789487"/>
              <a:ext cx="421014" cy="835347"/>
              <a:chOff x="1398991" y="4594004"/>
              <a:chExt cx="428792" cy="831436"/>
            </a:xfrm>
          </p:grpSpPr>
          <p:sp>
            <p:nvSpPr>
              <p:cNvPr id="1511" name="Rectangle: Rounded Corners 1510">
                <a:extLst>
                  <a:ext uri="{FF2B5EF4-FFF2-40B4-BE49-F238E27FC236}">
                    <a16:creationId xmlns:a16="http://schemas.microsoft.com/office/drawing/2014/main" id="{769EC27D-16A3-D9A9-7276-4604145302F4}"/>
                  </a:ext>
                </a:extLst>
              </p:cNvPr>
              <p:cNvSpPr/>
              <p:nvPr/>
            </p:nvSpPr>
            <p:spPr bwMode="auto">
              <a:xfrm>
                <a:off x="1398991" y="4594004"/>
                <a:ext cx="428792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tx1"/>
              </a:solidFill>
              <a:ln w="19050" cap="flat" cmpd="sng" algn="ctr">
                <a:solidFill>
                  <a:srgbClr val="F4671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Ethernet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1" u="none" strike="noStrike" kern="1200" cap="none" spc="0" normalizeH="0" baseline="0" noProof="0">
                    <a:ln>
                      <a:noFill/>
                    </a:ln>
                    <a:solidFill>
                      <a:srgbClr val="F46710"/>
                    </a:solidFill>
                    <a:effectLst/>
                    <a:uLnTx/>
                    <a:uFillTx/>
                    <a:latin typeface="Segoe UI Semibold"/>
                    <a:ea typeface="Calibri" panose="020F0502020204030204" pitchFamily="34" charset="0"/>
                    <a:cs typeface="Calibri" panose="020F0502020204030204" pitchFamily="34" charset="0"/>
                  </a:rPr>
                  <a:t>IP: 10.0.3.3</a:t>
                </a:r>
              </a:p>
            </p:txBody>
          </p:sp>
          <p:pic>
            <p:nvPicPr>
              <p:cNvPr id="1512" name="Graphic 1511">
                <a:extLst>
                  <a:ext uri="{FF2B5EF4-FFF2-40B4-BE49-F238E27FC236}">
                    <a16:creationId xmlns:a16="http://schemas.microsoft.com/office/drawing/2014/main" id="{D89559F9-0424-8396-C631-78645E7821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479879" y="5017307"/>
                <a:ext cx="267020" cy="273036"/>
              </a:xfrm>
              <a:prstGeom prst="rect">
                <a:avLst/>
              </a:prstGeom>
              <a:effectLst/>
            </p:spPr>
          </p:pic>
        </p:grpSp>
        <p:grpSp>
          <p:nvGrpSpPr>
            <p:cNvPr id="1502" name="Group 1501">
              <a:extLst>
                <a:ext uri="{FF2B5EF4-FFF2-40B4-BE49-F238E27FC236}">
                  <a16:creationId xmlns:a16="http://schemas.microsoft.com/office/drawing/2014/main" id="{A4DF394D-D873-0BFA-A8C9-FD8CC93ED7ED}"/>
                </a:ext>
              </a:extLst>
            </p:cNvPr>
            <p:cNvGrpSpPr/>
            <p:nvPr/>
          </p:nvGrpSpPr>
          <p:grpSpPr>
            <a:xfrm>
              <a:off x="5975406" y="4789487"/>
              <a:ext cx="421014" cy="835347"/>
              <a:chOff x="1398991" y="4594004"/>
              <a:chExt cx="428792" cy="831436"/>
            </a:xfrm>
          </p:grpSpPr>
          <p:sp>
            <p:nvSpPr>
              <p:cNvPr id="1509" name="Rectangle: Rounded Corners 1508">
                <a:extLst>
                  <a:ext uri="{FF2B5EF4-FFF2-40B4-BE49-F238E27FC236}">
                    <a16:creationId xmlns:a16="http://schemas.microsoft.com/office/drawing/2014/main" id="{F619E581-EA87-8C84-D718-D4F2FD708ACD}"/>
                  </a:ext>
                </a:extLst>
              </p:cNvPr>
              <p:cNvSpPr/>
              <p:nvPr/>
            </p:nvSpPr>
            <p:spPr bwMode="auto">
              <a:xfrm>
                <a:off x="1398991" y="4594004"/>
                <a:ext cx="428792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tx1"/>
              </a:solidFill>
              <a:ln w="19050" cap="flat" cmpd="sng" algn="ctr">
                <a:solidFill>
                  <a:srgbClr val="00B4D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Ethernet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1" u="none" strike="noStrike" kern="1200" cap="none" spc="0" normalizeH="0" baseline="0" noProof="0">
                    <a:ln>
                      <a:noFill/>
                    </a:ln>
                    <a:solidFill>
                      <a:srgbClr val="00B4D2"/>
                    </a:solidFill>
                    <a:effectLst/>
                    <a:uLnTx/>
                    <a:uFillTx/>
                    <a:latin typeface="Segoe UI Semibold"/>
                    <a:ea typeface="Calibri" panose="020F0502020204030204" pitchFamily="34" charset="0"/>
                    <a:cs typeface="Calibri" panose="020F0502020204030204" pitchFamily="34" charset="0"/>
                  </a:rPr>
                  <a:t>IP: 10.0.4.3</a:t>
                </a:r>
              </a:p>
            </p:txBody>
          </p:sp>
          <p:pic>
            <p:nvPicPr>
              <p:cNvPr id="1510" name="Graphic 1509">
                <a:extLst>
                  <a:ext uri="{FF2B5EF4-FFF2-40B4-BE49-F238E27FC236}">
                    <a16:creationId xmlns:a16="http://schemas.microsoft.com/office/drawing/2014/main" id="{ED3B2F17-F027-AE25-A6A3-E1BFB622F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479879" y="5017307"/>
                <a:ext cx="267020" cy="273036"/>
              </a:xfrm>
              <a:prstGeom prst="rect">
                <a:avLst/>
              </a:prstGeom>
              <a:effectLst/>
            </p:spPr>
          </p:pic>
        </p:grpSp>
        <p:grpSp>
          <p:nvGrpSpPr>
            <p:cNvPr id="1503" name="Group 1502">
              <a:extLst>
                <a:ext uri="{FF2B5EF4-FFF2-40B4-BE49-F238E27FC236}">
                  <a16:creationId xmlns:a16="http://schemas.microsoft.com/office/drawing/2014/main" id="{3A229A53-BD7A-DEC4-063B-47BEFF4307DB}"/>
                </a:ext>
              </a:extLst>
            </p:cNvPr>
            <p:cNvGrpSpPr/>
            <p:nvPr/>
          </p:nvGrpSpPr>
          <p:grpSpPr>
            <a:xfrm>
              <a:off x="6434059" y="4789487"/>
              <a:ext cx="421014" cy="835347"/>
              <a:chOff x="1398991" y="4594004"/>
              <a:chExt cx="428792" cy="831436"/>
            </a:xfrm>
          </p:grpSpPr>
          <p:sp>
            <p:nvSpPr>
              <p:cNvPr id="1507" name="Rectangle: Rounded Corners 1506">
                <a:extLst>
                  <a:ext uri="{FF2B5EF4-FFF2-40B4-BE49-F238E27FC236}">
                    <a16:creationId xmlns:a16="http://schemas.microsoft.com/office/drawing/2014/main" id="{FBDD613A-869F-C057-A30C-AC15D737E90F}"/>
                  </a:ext>
                </a:extLst>
              </p:cNvPr>
              <p:cNvSpPr/>
              <p:nvPr/>
            </p:nvSpPr>
            <p:spPr bwMode="auto">
              <a:xfrm>
                <a:off x="1398991" y="4594004"/>
                <a:ext cx="428792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tx1"/>
              </a:solidFill>
              <a:ln w="19050" cap="flat" cmpd="sng" algn="ctr">
                <a:solidFill>
                  <a:srgbClr val="A9918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Ethernet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1" u="none" strike="noStrike" kern="1200" cap="none" spc="0" normalizeH="0" baseline="0" noProof="0">
                    <a:ln>
                      <a:noFill/>
                    </a:ln>
                    <a:solidFill>
                      <a:srgbClr val="9D8273"/>
                    </a:solidFill>
                    <a:effectLst/>
                    <a:uLnTx/>
                    <a:uFillTx/>
                    <a:latin typeface="Segoe UI Semibold"/>
                    <a:ea typeface="Calibri" panose="020F0502020204030204" pitchFamily="34" charset="0"/>
                    <a:cs typeface="Calibri" panose="020F0502020204030204" pitchFamily="34" charset="0"/>
                  </a:rPr>
                  <a:t>IP: 10.0.11.2</a:t>
                </a:r>
              </a:p>
            </p:txBody>
          </p:sp>
          <p:pic>
            <p:nvPicPr>
              <p:cNvPr id="1508" name="Graphic 1507">
                <a:extLst>
                  <a:ext uri="{FF2B5EF4-FFF2-40B4-BE49-F238E27FC236}">
                    <a16:creationId xmlns:a16="http://schemas.microsoft.com/office/drawing/2014/main" id="{F0F0DBC8-7395-C1B0-AAB6-F249E135B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479879" y="5017307"/>
                <a:ext cx="267020" cy="273036"/>
              </a:xfrm>
              <a:prstGeom prst="rect">
                <a:avLst/>
              </a:prstGeom>
              <a:effectLst/>
            </p:spPr>
          </p:pic>
        </p:grpSp>
        <p:grpSp>
          <p:nvGrpSpPr>
            <p:cNvPr id="1504" name="Group 1503">
              <a:extLst>
                <a:ext uri="{FF2B5EF4-FFF2-40B4-BE49-F238E27FC236}">
                  <a16:creationId xmlns:a16="http://schemas.microsoft.com/office/drawing/2014/main" id="{90C57EE5-54B0-DAC1-28AC-55C19634F59D}"/>
                </a:ext>
              </a:extLst>
            </p:cNvPr>
            <p:cNvGrpSpPr/>
            <p:nvPr/>
          </p:nvGrpSpPr>
          <p:grpSpPr>
            <a:xfrm>
              <a:off x="6892712" y="4789487"/>
              <a:ext cx="421014" cy="835347"/>
              <a:chOff x="1398991" y="4594004"/>
              <a:chExt cx="428792" cy="831436"/>
            </a:xfrm>
          </p:grpSpPr>
          <p:sp>
            <p:nvSpPr>
              <p:cNvPr id="1505" name="Rectangle: Rounded Corners 1504">
                <a:extLst>
                  <a:ext uri="{FF2B5EF4-FFF2-40B4-BE49-F238E27FC236}">
                    <a16:creationId xmlns:a16="http://schemas.microsoft.com/office/drawing/2014/main" id="{09B5AED8-6531-1C97-4FCF-7C8DD03DEF46}"/>
                  </a:ext>
                </a:extLst>
              </p:cNvPr>
              <p:cNvSpPr/>
              <p:nvPr/>
            </p:nvSpPr>
            <p:spPr bwMode="auto">
              <a:xfrm>
                <a:off x="1398991" y="4594004"/>
                <a:ext cx="428792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tx1"/>
              </a:solidFill>
              <a:ln w="19050" cap="flat" cmpd="sng" algn="ctr">
                <a:solidFill>
                  <a:srgbClr val="4488B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Ethernet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1" u="none" strike="noStrike" kern="1200" cap="none" spc="0" normalizeH="0" baseline="0" noProof="0">
                    <a:ln>
                      <a:noFill/>
                    </a:ln>
                    <a:solidFill>
                      <a:srgbClr val="4488B2"/>
                    </a:solidFill>
                    <a:effectLst/>
                    <a:uLnTx/>
                    <a:uFillTx/>
                    <a:latin typeface="Segoe UI Semibold"/>
                    <a:ea typeface="Calibri" panose="020F0502020204030204" pitchFamily="34" charset="0"/>
                    <a:cs typeface="Calibri" panose="020F0502020204030204" pitchFamily="34" charset="0"/>
                  </a:rPr>
                  <a:t>IP: 10.0.12.2</a:t>
                </a:r>
              </a:p>
            </p:txBody>
          </p:sp>
          <p:pic>
            <p:nvPicPr>
              <p:cNvPr id="1506" name="Graphic 1505">
                <a:extLst>
                  <a:ext uri="{FF2B5EF4-FFF2-40B4-BE49-F238E27FC236}">
                    <a16:creationId xmlns:a16="http://schemas.microsoft.com/office/drawing/2014/main" id="{72624991-0B5D-0C94-D585-CA0E916C5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479878" y="5017307"/>
                <a:ext cx="267020" cy="273036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498" name="Rectangle: Rounded Corners 1497">
            <a:extLst>
              <a:ext uri="{FF2B5EF4-FFF2-40B4-BE49-F238E27FC236}">
                <a16:creationId xmlns:a16="http://schemas.microsoft.com/office/drawing/2014/main" id="{3453003C-C1DF-8418-CFFE-FE19800BC75F}"/>
              </a:ext>
            </a:extLst>
          </p:cNvPr>
          <p:cNvSpPr/>
          <p:nvPr/>
        </p:nvSpPr>
        <p:spPr bwMode="auto">
          <a:xfrm>
            <a:off x="6307785" y="4132188"/>
            <a:ext cx="2584345" cy="167180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RDMA NICs | Storage Intent</a:t>
            </a:r>
          </a:p>
        </p:txBody>
      </p:sp>
      <p:sp>
        <p:nvSpPr>
          <p:cNvPr id="1525" name="Rectangle: Rounded Corners 1524">
            <a:extLst>
              <a:ext uri="{FF2B5EF4-FFF2-40B4-BE49-F238E27FC236}">
                <a16:creationId xmlns:a16="http://schemas.microsoft.com/office/drawing/2014/main" id="{6C91D17C-222C-4720-7B9A-D3953B3D21E6}"/>
              </a:ext>
            </a:extLst>
          </p:cNvPr>
          <p:cNvSpPr/>
          <p:nvPr/>
        </p:nvSpPr>
        <p:spPr bwMode="auto">
          <a:xfrm>
            <a:off x="9070956" y="3060309"/>
            <a:ext cx="2823210" cy="2156851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4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grpSp>
        <p:nvGrpSpPr>
          <p:cNvPr id="1528" name="Group 1527">
            <a:extLst>
              <a:ext uri="{FF2B5EF4-FFF2-40B4-BE49-F238E27FC236}">
                <a16:creationId xmlns:a16="http://schemas.microsoft.com/office/drawing/2014/main" id="{38EDE926-9EF1-C6BC-BA14-16A70E9D6E7D}"/>
              </a:ext>
            </a:extLst>
          </p:cNvPr>
          <p:cNvGrpSpPr/>
          <p:nvPr/>
        </p:nvGrpSpPr>
        <p:grpSpPr>
          <a:xfrm>
            <a:off x="9125421" y="4198902"/>
            <a:ext cx="2714279" cy="835347"/>
            <a:chOff x="4599447" y="4789487"/>
            <a:chExt cx="2714279" cy="835347"/>
          </a:xfrm>
        </p:grpSpPr>
        <p:grpSp>
          <p:nvGrpSpPr>
            <p:cNvPr id="1530" name="Group 1529">
              <a:extLst>
                <a:ext uri="{FF2B5EF4-FFF2-40B4-BE49-F238E27FC236}">
                  <a16:creationId xmlns:a16="http://schemas.microsoft.com/office/drawing/2014/main" id="{4E2113AC-A730-3D0F-55A3-A8ED1E3976A0}"/>
                </a:ext>
              </a:extLst>
            </p:cNvPr>
            <p:cNvGrpSpPr/>
            <p:nvPr/>
          </p:nvGrpSpPr>
          <p:grpSpPr>
            <a:xfrm>
              <a:off x="4599447" y="4789487"/>
              <a:ext cx="421014" cy="835347"/>
              <a:chOff x="1398991" y="4594004"/>
              <a:chExt cx="428792" cy="831436"/>
            </a:xfrm>
          </p:grpSpPr>
          <p:sp>
            <p:nvSpPr>
              <p:cNvPr id="1546" name="Rectangle: Rounded Corners 1545">
                <a:extLst>
                  <a:ext uri="{FF2B5EF4-FFF2-40B4-BE49-F238E27FC236}">
                    <a16:creationId xmlns:a16="http://schemas.microsoft.com/office/drawing/2014/main" id="{0715274E-8298-8D37-5797-B07463DD3A0D}"/>
                  </a:ext>
                </a:extLst>
              </p:cNvPr>
              <p:cNvSpPr/>
              <p:nvPr/>
            </p:nvSpPr>
            <p:spPr bwMode="auto">
              <a:xfrm>
                <a:off x="1398991" y="4594004"/>
                <a:ext cx="428792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tx1"/>
              </a:solidFill>
              <a:ln w="19050" cap="flat" cmpd="sng" algn="ctr">
                <a:solidFill>
                  <a:srgbClr val="6BAD9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Ethernet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1" u="none" strike="noStrike" kern="1200" cap="none" spc="0" normalizeH="0" baseline="0" noProof="0">
                    <a:ln>
                      <a:noFill/>
                    </a:ln>
                    <a:solidFill>
                      <a:srgbClr val="6BAD94"/>
                    </a:solidFill>
                    <a:effectLst/>
                    <a:uLnTx/>
                    <a:uFillTx/>
                    <a:latin typeface="Segoe UI Semibold"/>
                    <a:ea typeface="Calibri" panose="020F0502020204030204" pitchFamily="34" charset="0"/>
                    <a:cs typeface="Calibri" panose="020F0502020204030204" pitchFamily="34" charset="0"/>
                  </a:rPr>
                  <a:t>IP: 10.0.9.3</a:t>
                </a:r>
              </a:p>
            </p:txBody>
          </p:sp>
          <p:pic>
            <p:nvPicPr>
              <p:cNvPr id="1547" name="Graphic 1546">
                <a:extLst>
                  <a:ext uri="{FF2B5EF4-FFF2-40B4-BE49-F238E27FC236}">
                    <a16:creationId xmlns:a16="http://schemas.microsoft.com/office/drawing/2014/main" id="{42BE9BA2-A658-0FB2-AB8D-E4E182BA78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79878" y="5017307"/>
                <a:ext cx="267020" cy="273036"/>
              </a:xfrm>
              <a:prstGeom prst="rect">
                <a:avLst/>
              </a:prstGeom>
              <a:effectLst/>
            </p:spPr>
          </p:pic>
        </p:grpSp>
        <p:grpSp>
          <p:nvGrpSpPr>
            <p:cNvPr id="1531" name="Group 1530">
              <a:extLst>
                <a:ext uri="{FF2B5EF4-FFF2-40B4-BE49-F238E27FC236}">
                  <a16:creationId xmlns:a16="http://schemas.microsoft.com/office/drawing/2014/main" id="{355C6686-700A-5E8A-7ABC-03DF81C25A24}"/>
                </a:ext>
              </a:extLst>
            </p:cNvPr>
            <p:cNvGrpSpPr/>
            <p:nvPr/>
          </p:nvGrpSpPr>
          <p:grpSpPr>
            <a:xfrm>
              <a:off x="5058100" y="4789487"/>
              <a:ext cx="421014" cy="835347"/>
              <a:chOff x="1398991" y="4594004"/>
              <a:chExt cx="428792" cy="831436"/>
            </a:xfrm>
          </p:grpSpPr>
          <p:sp>
            <p:nvSpPr>
              <p:cNvPr id="1544" name="Rectangle: Rounded Corners 1543">
                <a:extLst>
                  <a:ext uri="{FF2B5EF4-FFF2-40B4-BE49-F238E27FC236}">
                    <a16:creationId xmlns:a16="http://schemas.microsoft.com/office/drawing/2014/main" id="{DC093452-E5FA-0428-DE7D-3CFB9B2E5068}"/>
                  </a:ext>
                </a:extLst>
              </p:cNvPr>
              <p:cNvSpPr/>
              <p:nvPr/>
            </p:nvSpPr>
            <p:spPr bwMode="auto">
              <a:xfrm>
                <a:off x="1398991" y="4594004"/>
                <a:ext cx="428792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tx1"/>
              </a:solidFill>
              <a:ln w="19050" cap="flat" cmpd="sng" algn="ctr">
                <a:solidFill>
                  <a:srgbClr val="90149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Ethernet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1" u="none" strike="noStrike" kern="1200" cap="none" spc="0" normalizeH="0" baseline="0" noProof="0">
                    <a:ln>
                      <a:noFill/>
                    </a:ln>
                    <a:solidFill>
                      <a:srgbClr val="901493"/>
                    </a:solidFill>
                    <a:effectLst/>
                    <a:uLnTx/>
                    <a:uFillTx/>
                    <a:latin typeface="Segoe UI Semibold"/>
                    <a:ea typeface="Calibri" panose="020F0502020204030204" pitchFamily="34" charset="0"/>
                    <a:cs typeface="Calibri" panose="020F0502020204030204" pitchFamily="34" charset="0"/>
                  </a:rPr>
                  <a:t>IP: 10.0.10.3</a:t>
                </a:r>
              </a:p>
            </p:txBody>
          </p:sp>
          <p:pic>
            <p:nvPicPr>
              <p:cNvPr id="1545" name="Graphic 1544">
                <a:extLst>
                  <a:ext uri="{FF2B5EF4-FFF2-40B4-BE49-F238E27FC236}">
                    <a16:creationId xmlns:a16="http://schemas.microsoft.com/office/drawing/2014/main" id="{890B590E-19C1-398E-10FE-1AB8DB17E1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79878" y="5017307"/>
                <a:ext cx="267020" cy="273036"/>
              </a:xfrm>
              <a:prstGeom prst="rect">
                <a:avLst/>
              </a:prstGeom>
              <a:effectLst/>
            </p:spPr>
          </p:pic>
        </p:grpSp>
        <p:grpSp>
          <p:nvGrpSpPr>
            <p:cNvPr id="1532" name="Group 1531">
              <a:extLst>
                <a:ext uri="{FF2B5EF4-FFF2-40B4-BE49-F238E27FC236}">
                  <a16:creationId xmlns:a16="http://schemas.microsoft.com/office/drawing/2014/main" id="{27307E9B-6BE0-0214-6DA2-6A9738379780}"/>
                </a:ext>
              </a:extLst>
            </p:cNvPr>
            <p:cNvGrpSpPr/>
            <p:nvPr/>
          </p:nvGrpSpPr>
          <p:grpSpPr>
            <a:xfrm>
              <a:off x="5516753" y="4789487"/>
              <a:ext cx="421014" cy="835347"/>
              <a:chOff x="1398991" y="4594004"/>
              <a:chExt cx="428792" cy="831436"/>
            </a:xfrm>
          </p:grpSpPr>
          <p:sp>
            <p:nvSpPr>
              <p:cNvPr id="1542" name="Rectangle: Rounded Corners 1541">
                <a:extLst>
                  <a:ext uri="{FF2B5EF4-FFF2-40B4-BE49-F238E27FC236}">
                    <a16:creationId xmlns:a16="http://schemas.microsoft.com/office/drawing/2014/main" id="{81FFA058-1BBC-6882-1285-76A53D3F4292}"/>
                  </a:ext>
                </a:extLst>
              </p:cNvPr>
              <p:cNvSpPr/>
              <p:nvPr/>
            </p:nvSpPr>
            <p:spPr bwMode="auto">
              <a:xfrm>
                <a:off x="1398991" y="4594004"/>
                <a:ext cx="428792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tx1"/>
              </a:solidFill>
              <a:ln w="19050" cap="flat" cmpd="sng" algn="ctr">
                <a:solidFill>
                  <a:srgbClr val="9D827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Ethernet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1" u="none" strike="noStrike" kern="1200" cap="none" spc="0" normalizeH="0" baseline="0" noProof="0">
                    <a:ln>
                      <a:noFill/>
                    </a:ln>
                    <a:solidFill>
                      <a:srgbClr val="9D8273"/>
                    </a:solidFill>
                    <a:effectLst/>
                    <a:uLnTx/>
                    <a:uFillTx/>
                    <a:latin typeface="Segoe UI Semibold"/>
                    <a:ea typeface="Calibri" panose="020F0502020204030204" pitchFamily="34" charset="0"/>
                    <a:cs typeface="Calibri" panose="020F0502020204030204" pitchFamily="34" charset="0"/>
                  </a:rPr>
                  <a:t>IP: 10.0.11.3</a:t>
                </a:r>
              </a:p>
            </p:txBody>
          </p:sp>
          <p:pic>
            <p:nvPicPr>
              <p:cNvPr id="1543" name="Graphic 1542">
                <a:extLst>
                  <a:ext uri="{FF2B5EF4-FFF2-40B4-BE49-F238E27FC236}">
                    <a16:creationId xmlns:a16="http://schemas.microsoft.com/office/drawing/2014/main" id="{EBDF8AE1-6618-199E-7F5A-6EA5CC1EC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79878" y="5017307"/>
                <a:ext cx="267020" cy="273036"/>
              </a:xfrm>
              <a:prstGeom prst="rect">
                <a:avLst/>
              </a:prstGeom>
              <a:effectLst/>
            </p:spPr>
          </p:pic>
        </p:grpSp>
        <p:grpSp>
          <p:nvGrpSpPr>
            <p:cNvPr id="1533" name="Group 1532">
              <a:extLst>
                <a:ext uri="{FF2B5EF4-FFF2-40B4-BE49-F238E27FC236}">
                  <a16:creationId xmlns:a16="http://schemas.microsoft.com/office/drawing/2014/main" id="{D5FD3710-55E0-6721-F285-4A426461B1D8}"/>
                </a:ext>
              </a:extLst>
            </p:cNvPr>
            <p:cNvGrpSpPr/>
            <p:nvPr/>
          </p:nvGrpSpPr>
          <p:grpSpPr>
            <a:xfrm>
              <a:off x="5975406" y="4789487"/>
              <a:ext cx="421014" cy="835347"/>
              <a:chOff x="1398991" y="4594004"/>
              <a:chExt cx="428792" cy="831436"/>
            </a:xfrm>
          </p:grpSpPr>
          <p:sp>
            <p:nvSpPr>
              <p:cNvPr id="1540" name="Rectangle: Rounded Corners 1539">
                <a:extLst>
                  <a:ext uri="{FF2B5EF4-FFF2-40B4-BE49-F238E27FC236}">
                    <a16:creationId xmlns:a16="http://schemas.microsoft.com/office/drawing/2014/main" id="{052DD1D7-B807-1681-9482-A3254E10D6C7}"/>
                  </a:ext>
                </a:extLst>
              </p:cNvPr>
              <p:cNvSpPr/>
              <p:nvPr/>
            </p:nvSpPr>
            <p:spPr bwMode="auto">
              <a:xfrm>
                <a:off x="1398991" y="4594004"/>
                <a:ext cx="428792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tx1"/>
              </a:solidFill>
              <a:ln w="19050" cap="flat" cmpd="sng" algn="ctr">
                <a:solidFill>
                  <a:srgbClr val="4488B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Ethernet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1" u="none" strike="noStrike" kern="1200" cap="none" spc="0" normalizeH="0" baseline="0" noProof="0">
                    <a:ln>
                      <a:noFill/>
                    </a:ln>
                    <a:solidFill>
                      <a:srgbClr val="4488B2"/>
                    </a:solidFill>
                    <a:effectLst/>
                    <a:uLnTx/>
                    <a:uFillTx/>
                    <a:latin typeface="Segoe UI Semibold"/>
                    <a:ea typeface="Calibri" panose="020F0502020204030204" pitchFamily="34" charset="0"/>
                    <a:cs typeface="Calibri" panose="020F0502020204030204" pitchFamily="34" charset="0"/>
                  </a:rPr>
                  <a:t>IP: 10.0.12.3</a:t>
                </a:r>
              </a:p>
            </p:txBody>
          </p:sp>
          <p:pic>
            <p:nvPicPr>
              <p:cNvPr id="1541" name="Graphic 1540">
                <a:extLst>
                  <a:ext uri="{FF2B5EF4-FFF2-40B4-BE49-F238E27FC236}">
                    <a16:creationId xmlns:a16="http://schemas.microsoft.com/office/drawing/2014/main" id="{3042DEDC-20F4-B6E4-A992-B03E84B68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79878" y="5017307"/>
                <a:ext cx="267020" cy="273036"/>
              </a:xfrm>
              <a:prstGeom prst="rect">
                <a:avLst/>
              </a:prstGeom>
              <a:effectLst/>
            </p:spPr>
          </p:pic>
        </p:grpSp>
        <p:grpSp>
          <p:nvGrpSpPr>
            <p:cNvPr id="1534" name="Group 1533">
              <a:extLst>
                <a:ext uri="{FF2B5EF4-FFF2-40B4-BE49-F238E27FC236}">
                  <a16:creationId xmlns:a16="http://schemas.microsoft.com/office/drawing/2014/main" id="{9075C707-6C0C-94F1-CC00-36042D338B8B}"/>
                </a:ext>
              </a:extLst>
            </p:cNvPr>
            <p:cNvGrpSpPr/>
            <p:nvPr/>
          </p:nvGrpSpPr>
          <p:grpSpPr>
            <a:xfrm>
              <a:off x="6434059" y="4789487"/>
              <a:ext cx="421014" cy="835347"/>
              <a:chOff x="1398991" y="4594004"/>
              <a:chExt cx="428792" cy="831436"/>
            </a:xfrm>
          </p:grpSpPr>
          <p:sp>
            <p:nvSpPr>
              <p:cNvPr id="1538" name="Rectangle: Rounded Corners 1537">
                <a:extLst>
                  <a:ext uri="{FF2B5EF4-FFF2-40B4-BE49-F238E27FC236}">
                    <a16:creationId xmlns:a16="http://schemas.microsoft.com/office/drawing/2014/main" id="{10DFBE22-FA04-B88A-BB5E-CD74ACD688D8}"/>
                  </a:ext>
                </a:extLst>
              </p:cNvPr>
              <p:cNvSpPr/>
              <p:nvPr/>
            </p:nvSpPr>
            <p:spPr bwMode="auto">
              <a:xfrm>
                <a:off x="1398991" y="4594004"/>
                <a:ext cx="428792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tx1"/>
              </a:solidFill>
              <a:ln w="19050" cap="flat" cmpd="sng" algn="ctr">
                <a:solidFill>
                  <a:srgbClr val="F53796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Ethernet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1" u="none" strike="noStrike" kern="1200" cap="none" spc="0" normalizeH="0" baseline="0" noProof="0">
                    <a:ln>
                      <a:noFill/>
                    </a:ln>
                    <a:solidFill>
                      <a:srgbClr val="F53796"/>
                    </a:solidFill>
                    <a:effectLst/>
                    <a:uLnTx/>
                    <a:uFillTx/>
                    <a:latin typeface="Segoe UI Semibold"/>
                    <a:ea typeface="Calibri" panose="020F0502020204030204" pitchFamily="34" charset="0"/>
                    <a:cs typeface="Calibri" panose="020F0502020204030204" pitchFamily="34" charset="0"/>
                  </a:rPr>
                  <a:t>IP: 10.0.5.3</a:t>
                </a:r>
              </a:p>
            </p:txBody>
          </p:sp>
          <p:pic>
            <p:nvPicPr>
              <p:cNvPr id="1539" name="Graphic 1538">
                <a:extLst>
                  <a:ext uri="{FF2B5EF4-FFF2-40B4-BE49-F238E27FC236}">
                    <a16:creationId xmlns:a16="http://schemas.microsoft.com/office/drawing/2014/main" id="{EFF684BD-8204-A315-CA11-80CFD41BFB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79878" y="5017307"/>
                <a:ext cx="267020" cy="273036"/>
              </a:xfrm>
              <a:prstGeom prst="rect">
                <a:avLst/>
              </a:prstGeom>
              <a:effectLst/>
            </p:spPr>
          </p:pic>
        </p:grpSp>
        <p:grpSp>
          <p:nvGrpSpPr>
            <p:cNvPr id="1535" name="Group 1534">
              <a:extLst>
                <a:ext uri="{FF2B5EF4-FFF2-40B4-BE49-F238E27FC236}">
                  <a16:creationId xmlns:a16="http://schemas.microsoft.com/office/drawing/2014/main" id="{A6ED04EB-06B9-1C08-DE28-172B014EC61D}"/>
                </a:ext>
              </a:extLst>
            </p:cNvPr>
            <p:cNvGrpSpPr/>
            <p:nvPr/>
          </p:nvGrpSpPr>
          <p:grpSpPr>
            <a:xfrm>
              <a:off x="6892712" y="4789487"/>
              <a:ext cx="421014" cy="835347"/>
              <a:chOff x="1398991" y="4594004"/>
              <a:chExt cx="428792" cy="831436"/>
            </a:xfrm>
          </p:grpSpPr>
          <p:sp>
            <p:nvSpPr>
              <p:cNvPr id="1536" name="Rectangle: Rounded Corners 1535">
                <a:extLst>
                  <a:ext uri="{FF2B5EF4-FFF2-40B4-BE49-F238E27FC236}">
                    <a16:creationId xmlns:a16="http://schemas.microsoft.com/office/drawing/2014/main" id="{F7BA14F8-CB67-2EE0-3D68-2626527A217B}"/>
                  </a:ext>
                </a:extLst>
              </p:cNvPr>
              <p:cNvSpPr/>
              <p:nvPr/>
            </p:nvSpPr>
            <p:spPr bwMode="auto">
              <a:xfrm>
                <a:off x="1398991" y="4594004"/>
                <a:ext cx="428792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tx1"/>
              </a:solidFill>
              <a:ln w="19050" cap="flat" cmpd="sng" algn="ctr">
                <a:solidFill>
                  <a:srgbClr val="5B8DF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Ethernet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1" u="none" strike="noStrike" kern="1200" cap="none" spc="0" normalizeH="0" baseline="0" noProof="0">
                    <a:ln>
                      <a:noFill/>
                    </a:ln>
                    <a:solidFill>
                      <a:srgbClr val="5B8DF1"/>
                    </a:solidFill>
                    <a:effectLst/>
                    <a:uLnTx/>
                    <a:uFillTx/>
                    <a:latin typeface="Segoe UI Semibold"/>
                    <a:ea typeface="Calibri" panose="020F0502020204030204" pitchFamily="34" charset="0"/>
                    <a:cs typeface="Calibri" panose="020F0502020204030204" pitchFamily="34" charset="0"/>
                  </a:rPr>
                  <a:t>IP: 10.0.6.3</a:t>
                </a:r>
              </a:p>
            </p:txBody>
          </p:sp>
          <p:pic>
            <p:nvPicPr>
              <p:cNvPr id="1537" name="Graphic 1536">
                <a:extLst>
                  <a:ext uri="{FF2B5EF4-FFF2-40B4-BE49-F238E27FC236}">
                    <a16:creationId xmlns:a16="http://schemas.microsoft.com/office/drawing/2014/main" id="{6185B4FA-FED1-BD5D-CAA0-DFF6EF597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79878" y="5017307"/>
                <a:ext cx="267020" cy="273036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529" name="Rectangle: Rounded Corners 1528">
            <a:extLst>
              <a:ext uri="{FF2B5EF4-FFF2-40B4-BE49-F238E27FC236}">
                <a16:creationId xmlns:a16="http://schemas.microsoft.com/office/drawing/2014/main" id="{90B51343-8139-4C9B-95AB-54BD6C0E3B45}"/>
              </a:ext>
            </a:extLst>
          </p:cNvPr>
          <p:cNvSpPr/>
          <p:nvPr/>
        </p:nvSpPr>
        <p:spPr bwMode="auto">
          <a:xfrm>
            <a:off x="9190389" y="4132188"/>
            <a:ext cx="2584345" cy="167180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RDMA NICs | Storage Intent</a:t>
            </a:r>
          </a:p>
        </p:txBody>
      </p:sp>
      <p:sp>
        <p:nvSpPr>
          <p:cNvPr id="1557" name="Rectangle: Rounded Corners 1556">
            <a:extLst>
              <a:ext uri="{FF2B5EF4-FFF2-40B4-BE49-F238E27FC236}">
                <a16:creationId xmlns:a16="http://schemas.microsoft.com/office/drawing/2014/main" id="{C9AACA33-9D18-2353-5D90-17F240BAA60E}"/>
              </a:ext>
            </a:extLst>
          </p:cNvPr>
          <p:cNvSpPr/>
          <p:nvPr/>
        </p:nvSpPr>
        <p:spPr bwMode="auto">
          <a:xfrm rot="10800000">
            <a:off x="290426" y="4084750"/>
            <a:ext cx="11723478" cy="1044318"/>
          </a:xfrm>
          <a:prstGeom prst="roundRect">
            <a:avLst>
              <a:gd name="adj" fmla="val 4645"/>
            </a:avLst>
          </a:prstGeom>
          <a:noFill/>
          <a:ln w="19050" cap="flat" cmpd="sng" algn="ctr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556" name="Rectangle: Rounded Corners 1555">
            <a:extLst>
              <a:ext uri="{FF2B5EF4-FFF2-40B4-BE49-F238E27FC236}">
                <a16:creationId xmlns:a16="http://schemas.microsoft.com/office/drawing/2014/main" id="{4CFF3AB6-0EEA-5479-8E55-744DD975245E}"/>
              </a:ext>
            </a:extLst>
          </p:cNvPr>
          <p:cNvSpPr/>
          <p:nvPr/>
        </p:nvSpPr>
        <p:spPr bwMode="auto">
          <a:xfrm>
            <a:off x="5368459" y="3867520"/>
            <a:ext cx="1548090" cy="275829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Storage Network ATC intent: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VLAN 711, </a:t>
            </a:r>
            <a:r>
              <a:rPr kumimoji="0" lang="en-US" sz="8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AutoIP</a:t>
            </a: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=False</a:t>
            </a:r>
          </a:p>
        </p:txBody>
      </p:sp>
      <p:cxnSp>
        <p:nvCxnSpPr>
          <p:cNvPr id="1558" name="Connector: Elbow 1557">
            <a:extLst>
              <a:ext uri="{FF2B5EF4-FFF2-40B4-BE49-F238E27FC236}">
                <a16:creationId xmlns:a16="http://schemas.microsoft.com/office/drawing/2014/main" id="{AC3E0047-3F62-AD85-E017-10EAE7D3BDE7}"/>
              </a:ext>
            </a:extLst>
          </p:cNvPr>
          <p:cNvCxnSpPr>
            <a:cxnSpLocks/>
            <a:endCxn id="1484" idx="2"/>
          </p:cNvCxnSpPr>
          <p:nvPr/>
        </p:nvCxnSpPr>
        <p:spPr>
          <a:xfrm rot="16200000" flipH="1">
            <a:off x="2129418" y="3592947"/>
            <a:ext cx="12700" cy="2882604"/>
          </a:xfrm>
          <a:prstGeom prst="bentConnector3">
            <a:avLst>
              <a:gd name="adj1" fmla="val 2790000"/>
            </a:avLst>
          </a:prstGeom>
          <a:ln w="19050">
            <a:solidFill>
              <a:srgbClr val="1CB62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2" name="Connector: Elbow 1561">
            <a:extLst>
              <a:ext uri="{FF2B5EF4-FFF2-40B4-BE49-F238E27FC236}">
                <a16:creationId xmlns:a16="http://schemas.microsoft.com/office/drawing/2014/main" id="{3DB21D5E-8B03-A395-DF2D-74D3659F9D9A}"/>
              </a:ext>
            </a:extLst>
          </p:cNvPr>
          <p:cNvCxnSpPr>
            <a:cxnSpLocks/>
            <a:stCxn id="1297" idx="2"/>
          </p:cNvCxnSpPr>
          <p:nvPr/>
        </p:nvCxnSpPr>
        <p:spPr>
          <a:xfrm rot="16200000" flipH="1">
            <a:off x="2588071" y="3592947"/>
            <a:ext cx="12700" cy="2882604"/>
          </a:xfrm>
          <a:prstGeom prst="bentConnector3">
            <a:avLst>
              <a:gd name="adj1" fmla="val 4290000"/>
            </a:avLst>
          </a:prstGeom>
          <a:ln w="19050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3" name="Connector: Elbow 1572">
            <a:extLst>
              <a:ext uri="{FF2B5EF4-FFF2-40B4-BE49-F238E27FC236}">
                <a16:creationId xmlns:a16="http://schemas.microsoft.com/office/drawing/2014/main" id="{F6144CE9-D5A4-1B67-A248-A00D082F96FD}"/>
              </a:ext>
            </a:extLst>
          </p:cNvPr>
          <p:cNvCxnSpPr>
            <a:cxnSpLocks/>
            <a:stCxn id="1303" idx="2"/>
            <a:endCxn id="1509" idx="2"/>
          </p:cNvCxnSpPr>
          <p:nvPr/>
        </p:nvCxnSpPr>
        <p:spPr>
          <a:xfrm rot="16200000" flipH="1">
            <a:off x="4946679" y="2151645"/>
            <a:ext cx="12700" cy="5765208"/>
          </a:xfrm>
          <a:prstGeom prst="bentConnector3">
            <a:avLst>
              <a:gd name="adj1" fmla="val 7008000"/>
            </a:avLst>
          </a:prstGeom>
          <a:ln w="19050">
            <a:solidFill>
              <a:srgbClr val="00B4D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3" name="Connector: Elbow 1582">
            <a:extLst>
              <a:ext uri="{FF2B5EF4-FFF2-40B4-BE49-F238E27FC236}">
                <a16:creationId xmlns:a16="http://schemas.microsoft.com/office/drawing/2014/main" id="{A9A1ACD6-D0C4-FCF7-2F54-CDE2F91C2B79}"/>
              </a:ext>
            </a:extLst>
          </p:cNvPr>
          <p:cNvCxnSpPr>
            <a:cxnSpLocks/>
            <a:stCxn id="1306" idx="2"/>
            <a:endCxn id="1538" idx="2"/>
          </p:cNvCxnSpPr>
          <p:nvPr/>
        </p:nvCxnSpPr>
        <p:spPr>
          <a:xfrm rot="16200000" flipH="1">
            <a:off x="6846634" y="710343"/>
            <a:ext cx="12700" cy="8647812"/>
          </a:xfrm>
          <a:prstGeom prst="bentConnector3">
            <a:avLst>
              <a:gd name="adj1" fmla="val 9046000"/>
            </a:avLst>
          </a:prstGeom>
          <a:ln w="19050">
            <a:solidFill>
              <a:srgbClr val="F5379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7" name="Connector: Elbow 1586">
            <a:extLst>
              <a:ext uri="{FF2B5EF4-FFF2-40B4-BE49-F238E27FC236}">
                <a16:creationId xmlns:a16="http://schemas.microsoft.com/office/drawing/2014/main" id="{065CA5D8-12D8-5F23-ADD5-363DFE4D7F27}"/>
              </a:ext>
            </a:extLst>
          </p:cNvPr>
          <p:cNvCxnSpPr>
            <a:cxnSpLocks/>
            <a:stCxn id="1312" idx="2"/>
            <a:endCxn id="1536" idx="2"/>
          </p:cNvCxnSpPr>
          <p:nvPr/>
        </p:nvCxnSpPr>
        <p:spPr>
          <a:xfrm rot="16200000" flipH="1">
            <a:off x="7305287" y="710343"/>
            <a:ext cx="12700" cy="8647812"/>
          </a:xfrm>
          <a:prstGeom prst="bentConnector3">
            <a:avLst>
              <a:gd name="adj1" fmla="val 11024000"/>
            </a:avLst>
          </a:prstGeom>
          <a:ln w="19050">
            <a:solidFill>
              <a:srgbClr val="5B8DF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2" name="Connector: Elbow 1601">
            <a:extLst>
              <a:ext uri="{FF2B5EF4-FFF2-40B4-BE49-F238E27FC236}">
                <a16:creationId xmlns:a16="http://schemas.microsoft.com/office/drawing/2014/main" id="{981FDAF8-4534-AD5D-B097-8E78E5686456}"/>
              </a:ext>
            </a:extLst>
          </p:cNvPr>
          <p:cNvCxnSpPr>
            <a:cxnSpLocks/>
            <a:endCxn id="1515" idx="2"/>
          </p:cNvCxnSpPr>
          <p:nvPr/>
        </p:nvCxnSpPr>
        <p:spPr>
          <a:xfrm rot="16200000" flipH="1">
            <a:off x="5470675" y="4051600"/>
            <a:ext cx="12700" cy="1965298"/>
          </a:xfrm>
          <a:prstGeom prst="bentConnector3">
            <a:avLst>
              <a:gd name="adj1" fmla="val 13160000"/>
            </a:avLst>
          </a:prstGeom>
          <a:ln w="19050">
            <a:solidFill>
              <a:srgbClr val="988F1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5" name="Connector: Elbow 1604">
            <a:extLst>
              <a:ext uri="{FF2B5EF4-FFF2-40B4-BE49-F238E27FC236}">
                <a16:creationId xmlns:a16="http://schemas.microsoft.com/office/drawing/2014/main" id="{CFAB1103-A0E9-3026-FE1E-2C6C418F9D92}"/>
              </a:ext>
            </a:extLst>
          </p:cNvPr>
          <p:cNvCxnSpPr>
            <a:cxnSpLocks/>
            <a:endCxn id="1513" idx="2"/>
          </p:cNvCxnSpPr>
          <p:nvPr/>
        </p:nvCxnSpPr>
        <p:spPr>
          <a:xfrm rot="16200000" flipH="1">
            <a:off x="5929328" y="4051600"/>
            <a:ext cx="12700" cy="1965298"/>
          </a:xfrm>
          <a:prstGeom prst="bentConnector3">
            <a:avLst>
              <a:gd name="adj1" fmla="val 11980000"/>
            </a:avLst>
          </a:prstGeom>
          <a:ln w="19050">
            <a:solidFill>
              <a:srgbClr val="FA064C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9" name="Connector: Elbow 1608">
            <a:extLst>
              <a:ext uri="{FF2B5EF4-FFF2-40B4-BE49-F238E27FC236}">
                <a16:creationId xmlns:a16="http://schemas.microsoft.com/office/drawing/2014/main" id="{5DFEC2B9-3207-2265-784B-300E4CC1FFC9}"/>
              </a:ext>
            </a:extLst>
          </p:cNvPr>
          <p:cNvCxnSpPr>
            <a:cxnSpLocks/>
            <a:endCxn id="1546" idx="2"/>
          </p:cNvCxnSpPr>
          <p:nvPr/>
        </p:nvCxnSpPr>
        <p:spPr>
          <a:xfrm rot="16200000" flipH="1">
            <a:off x="7370630" y="3068951"/>
            <a:ext cx="12700" cy="3930596"/>
          </a:xfrm>
          <a:prstGeom prst="bentConnector3">
            <a:avLst>
              <a:gd name="adj1" fmla="val 10150000"/>
            </a:avLst>
          </a:prstGeom>
          <a:ln w="19050">
            <a:solidFill>
              <a:srgbClr val="6BAD9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7" name="Connector: Elbow 1616">
            <a:extLst>
              <a:ext uri="{FF2B5EF4-FFF2-40B4-BE49-F238E27FC236}">
                <a16:creationId xmlns:a16="http://schemas.microsoft.com/office/drawing/2014/main" id="{6ED4DE16-87BC-8F49-2A90-6C3D9BBB6FF3}"/>
              </a:ext>
            </a:extLst>
          </p:cNvPr>
          <p:cNvCxnSpPr>
            <a:cxnSpLocks/>
            <a:stCxn id="1474" idx="2"/>
            <a:endCxn id="1544" idx="2"/>
          </p:cNvCxnSpPr>
          <p:nvPr/>
        </p:nvCxnSpPr>
        <p:spPr>
          <a:xfrm rot="16200000" flipH="1">
            <a:off x="7829283" y="3068951"/>
            <a:ext cx="12700" cy="3930596"/>
          </a:xfrm>
          <a:prstGeom prst="bentConnector3">
            <a:avLst>
              <a:gd name="adj1" fmla="val 8290000"/>
            </a:avLst>
          </a:prstGeom>
          <a:ln w="19050">
            <a:solidFill>
              <a:srgbClr val="90149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9" name="Connector: Elbow 1628">
            <a:extLst>
              <a:ext uri="{FF2B5EF4-FFF2-40B4-BE49-F238E27FC236}">
                <a16:creationId xmlns:a16="http://schemas.microsoft.com/office/drawing/2014/main" id="{5C809E7A-E6EB-324F-E806-FABBAEE2A6C9}"/>
              </a:ext>
            </a:extLst>
          </p:cNvPr>
          <p:cNvCxnSpPr>
            <a:cxnSpLocks/>
            <a:stCxn id="1507" idx="2"/>
            <a:endCxn id="1542" idx="2"/>
          </p:cNvCxnSpPr>
          <p:nvPr/>
        </p:nvCxnSpPr>
        <p:spPr>
          <a:xfrm rot="16200000" flipH="1">
            <a:off x="9270585" y="4051600"/>
            <a:ext cx="12700" cy="1965298"/>
          </a:xfrm>
          <a:prstGeom prst="bentConnector3">
            <a:avLst>
              <a:gd name="adj1" fmla="val 13080000"/>
            </a:avLst>
          </a:prstGeom>
          <a:ln w="19050">
            <a:solidFill>
              <a:srgbClr val="9D827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3" name="Connector: Elbow 1632">
            <a:extLst>
              <a:ext uri="{FF2B5EF4-FFF2-40B4-BE49-F238E27FC236}">
                <a16:creationId xmlns:a16="http://schemas.microsoft.com/office/drawing/2014/main" id="{E01B2138-4486-0885-7601-E5127599D424}"/>
              </a:ext>
            </a:extLst>
          </p:cNvPr>
          <p:cNvCxnSpPr>
            <a:cxnSpLocks/>
            <a:stCxn id="1505" idx="2"/>
            <a:endCxn id="1540" idx="2"/>
          </p:cNvCxnSpPr>
          <p:nvPr/>
        </p:nvCxnSpPr>
        <p:spPr>
          <a:xfrm rot="16200000" flipH="1">
            <a:off x="9729238" y="4051600"/>
            <a:ext cx="12700" cy="1965298"/>
          </a:xfrm>
          <a:prstGeom prst="bentConnector3">
            <a:avLst>
              <a:gd name="adj1" fmla="val 12000000"/>
            </a:avLst>
          </a:prstGeom>
          <a:ln w="19050">
            <a:solidFill>
              <a:srgbClr val="4488B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7" name="Rectangle: Rounded Corners 1636">
            <a:extLst>
              <a:ext uri="{FF2B5EF4-FFF2-40B4-BE49-F238E27FC236}">
                <a16:creationId xmlns:a16="http://schemas.microsoft.com/office/drawing/2014/main" id="{EA32C5BB-661E-47A1-9201-7A55CE3A472B}"/>
              </a:ext>
            </a:extLst>
          </p:cNvPr>
          <p:cNvSpPr/>
          <p:nvPr/>
        </p:nvSpPr>
        <p:spPr bwMode="auto">
          <a:xfrm>
            <a:off x="65428" y="5294744"/>
            <a:ext cx="1033272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1CB62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1: 10.0.1.x/24</a:t>
            </a:r>
          </a:p>
        </p:txBody>
      </p:sp>
      <p:sp>
        <p:nvSpPr>
          <p:cNvPr id="1638" name="Rectangle: Rounded Corners 1637">
            <a:extLst>
              <a:ext uri="{FF2B5EF4-FFF2-40B4-BE49-F238E27FC236}">
                <a16:creationId xmlns:a16="http://schemas.microsoft.com/office/drawing/2014/main" id="{E46FD327-BAEC-5E66-298F-312A01537F94}"/>
              </a:ext>
            </a:extLst>
          </p:cNvPr>
          <p:cNvSpPr/>
          <p:nvPr/>
        </p:nvSpPr>
        <p:spPr bwMode="auto">
          <a:xfrm>
            <a:off x="349112" y="5526570"/>
            <a:ext cx="1033272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7030A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2: 10.0.2.x/24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7F26F1-ACA1-AA4C-F578-E7C702C5167C}"/>
              </a:ext>
            </a:extLst>
          </p:cNvPr>
          <p:cNvSpPr/>
          <p:nvPr/>
        </p:nvSpPr>
        <p:spPr bwMode="auto">
          <a:xfrm>
            <a:off x="3246354" y="5868850"/>
            <a:ext cx="1033272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00B4D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4: 10.0.4.x/24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1B6329-B711-3080-3ABD-6596A3A7AFD4}"/>
              </a:ext>
            </a:extLst>
          </p:cNvPr>
          <p:cNvSpPr/>
          <p:nvPr/>
        </p:nvSpPr>
        <p:spPr bwMode="auto">
          <a:xfrm>
            <a:off x="3246354" y="6101709"/>
            <a:ext cx="1033272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F53796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5: 10.0.5.x/24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85D8C3-80D1-7A81-6B79-2FC09C5CF8C5}"/>
              </a:ext>
            </a:extLst>
          </p:cNvPr>
          <p:cNvSpPr/>
          <p:nvPr/>
        </p:nvSpPr>
        <p:spPr bwMode="auto">
          <a:xfrm>
            <a:off x="3246354" y="6334568"/>
            <a:ext cx="1033272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5B8DF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6: 10.0.6.x/24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F9CA04F-81DE-EAD6-474F-E89E5A180C1E}"/>
              </a:ext>
            </a:extLst>
          </p:cNvPr>
          <p:cNvSpPr/>
          <p:nvPr/>
        </p:nvSpPr>
        <p:spPr bwMode="auto">
          <a:xfrm>
            <a:off x="4559358" y="6585748"/>
            <a:ext cx="1033272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988F14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7: 10.0.7.x/24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20B2FA3-41C0-083B-6FEA-3784EBB9B455}"/>
              </a:ext>
            </a:extLst>
          </p:cNvPr>
          <p:cNvSpPr/>
          <p:nvPr/>
        </p:nvSpPr>
        <p:spPr bwMode="auto">
          <a:xfrm>
            <a:off x="6611508" y="6500814"/>
            <a:ext cx="1033272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FA064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8: 10.0.8.x/24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B8983DE-6134-F71F-16A4-02B7B608A60E}"/>
              </a:ext>
            </a:extLst>
          </p:cNvPr>
          <p:cNvSpPr/>
          <p:nvPr/>
        </p:nvSpPr>
        <p:spPr bwMode="auto">
          <a:xfrm>
            <a:off x="7041131" y="6214709"/>
            <a:ext cx="1033272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81B9A4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9: 10.0.9.x/24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5CC3F11-49F9-A16E-9C71-A3B7CE937720}"/>
              </a:ext>
            </a:extLst>
          </p:cNvPr>
          <p:cNvSpPr/>
          <p:nvPr/>
        </p:nvSpPr>
        <p:spPr bwMode="auto">
          <a:xfrm>
            <a:off x="7137326" y="5978360"/>
            <a:ext cx="1080759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90149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10: 10.0.10.x/24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86CA402-FE68-FCAA-CC3C-64BD2044E885}"/>
              </a:ext>
            </a:extLst>
          </p:cNvPr>
          <p:cNvSpPr/>
          <p:nvPr/>
        </p:nvSpPr>
        <p:spPr bwMode="auto">
          <a:xfrm>
            <a:off x="8105856" y="6591283"/>
            <a:ext cx="1033272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9D827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11: 10.0.11.x/24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43020FD-F1DB-049B-67E2-08D555B519C9}"/>
              </a:ext>
            </a:extLst>
          </p:cNvPr>
          <p:cNvSpPr/>
          <p:nvPr/>
        </p:nvSpPr>
        <p:spPr bwMode="auto">
          <a:xfrm>
            <a:off x="10516155" y="6500261"/>
            <a:ext cx="1119388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4488B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12: 10.0.12.x/24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9681492-ECEA-2BF2-0D32-ADC3D170D6E1}"/>
              </a:ext>
            </a:extLst>
          </p:cNvPr>
          <p:cNvSpPr/>
          <p:nvPr/>
        </p:nvSpPr>
        <p:spPr bwMode="auto">
          <a:xfrm rot="10800000">
            <a:off x="774191" y="2784649"/>
            <a:ext cx="10812091" cy="860667"/>
          </a:xfrm>
          <a:prstGeom prst="roundRect">
            <a:avLst>
              <a:gd name="adj" fmla="val 4645"/>
            </a:avLst>
          </a:prstGeom>
          <a:noFill/>
          <a:ln w="19050" cap="flat" cmpd="sng" algn="ctr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553" name="Rectangle: Rounded Corners 1552">
            <a:extLst>
              <a:ext uri="{FF2B5EF4-FFF2-40B4-BE49-F238E27FC236}">
                <a16:creationId xmlns:a16="http://schemas.microsoft.com/office/drawing/2014/main" id="{70094F52-8CE0-CE92-BA13-93CB6DB5FC2F}"/>
              </a:ext>
            </a:extLst>
          </p:cNvPr>
          <p:cNvSpPr/>
          <p:nvPr/>
        </p:nvSpPr>
        <p:spPr bwMode="auto">
          <a:xfrm>
            <a:off x="10824218" y="2906750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1554" name="Graphic 1553">
            <a:extLst>
              <a:ext uri="{FF2B5EF4-FFF2-40B4-BE49-F238E27FC236}">
                <a16:creationId xmlns:a16="http://schemas.microsoft.com/office/drawing/2014/main" id="{C746AD52-2620-924B-7DDB-E4E80069D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999995" y="2959989"/>
            <a:ext cx="311749" cy="318771"/>
          </a:xfrm>
          <a:prstGeom prst="rect">
            <a:avLst/>
          </a:prstGeom>
          <a:effectLst/>
        </p:spPr>
      </p:pic>
      <p:sp>
        <p:nvSpPr>
          <p:cNvPr id="1551" name="Rectangle: Rounded Corners 1550">
            <a:extLst>
              <a:ext uri="{FF2B5EF4-FFF2-40B4-BE49-F238E27FC236}">
                <a16:creationId xmlns:a16="http://schemas.microsoft.com/office/drawing/2014/main" id="{3D65C825-FB21-9592-4DB0-EEB82BDCAF12}"/>
              </a:ext>
            </a:extLst>
          </p:cNvPr>
          <p:cNvSpPr/>
          <p:nvPr/>
        </p:nvSpPr>
        <p:spPr bwMode="auto">
          <a:xfrm>
            <a:off x="9544572" y="2906750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1552" name="Graphic 1551">
            <a:extLst>
              <a:ext uri="{FF2B5EF4-FFF2-40B4-BE49-F238E27FC236}">
                <a16:creationId xmlns:a16="http://schemas.microsoft.com/office/drawing/2014/main" id="{F0978DA2-3F1E-E63B-8995-12293A837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9720349" y="2959989"/>
            <a:ext cx="311749" cy="318771"/>
          </a:xfrm>
          <a:prstGeom prst="rect">
            <a:avLst/>
          </a:prstGeom>
          <a:effectLst/>
        </p:spPr>
      </p:pic>
      <p:sp>
        <p:nvSpPr>
          <p:cNvPr id="1550" name="Rectangle: Rounded Corners 1549">
            <a:extLst>
              <a:ext uri="{FF2B5EF4-FFF2-40B4-BE49-F238E27FC236}">
                <a16:creationId xmlns:a16="http://schemas.microsoft.com/office/drawing/2014/main" id="{95DD8854-F26F-54D5-7805-3F32A727F9C9}"/>
              </a:ext>
            </a:extLst>
          </p:cNvPr>
          <p:cNvSpPr/>
          <p:nvPr/>
        </p:nvSpPr>
        <p:spPr bwMode="auto">
          <a:xfrm>
            <a:off x="9544791" y="3536187"/>
            <a:ext cx="1942728" cy="246888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Intent</a:t>
            </a:r>
          </a:p>
        </p:txBody>
      </p:sp>
      <p:sp>
        <p:nvSpPr>
          <p:cNvPr id="1522" name="Rectangle: Rounded Corners 1521">
            <a:extLst>
              <a:ext uri="{FF2B5EF4-FFF2-40B4-BE49-F238E27FC236}">
                <a16:creationId xmlns:a16="http://schemas.microsoft.com/office/drawing/2014/main" id="{5540421E-FCF7-D898-1265-D9992A88871B}"/>
              </a:ext>
            </a:extLst>
          </p:cNvPr>
          <p:cNvSpPr/>
          <p:nvPr/>
        </p:nvSpPr>
        <p:spPr bwMode="auto">
          <a:xfrm>
            <a:off x="7941614" y="2906750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1523" name="Graphic 1522">
            <a:extLst>
              <a:ext uri="{FF2B5EF4-FFF2-40B4-BE49-F238E27FC236}">
                <a16:creationId xmlns:a16="http://schemas.microsoft.com/office/drawing/2014/main" id="{87FB39CA-6DD7-A8A4-A163-C13E363EF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117391" y="2959989"/>
            <a:ext cx="311749" cy="318771"/>
          </a:xfrm>
          <a:prstGeom prst="rect">
            <a:avLst/>
          </a:prstGeom>
          <a:effectLst/>
        </p:spPr>
      </p:pic>
      <p:sp>
        <p:nvSpPr>
          <p:cNvPr id="1520" name="Rectangle: Rounded Corners 1519">
            <a:extLst>
              <a:ext uri="{FF2B5EF4-FFF2-40B4-BE49-F238E27FC236}">
                <a16:creationId xmlns:a16="http://schemas.microsoft.com/office/drawing/2014/main" id="{B82609F8-9783-8EEF-0585-B482B8CC1C5D}"/>
              </a:ext>
            </a:extLst>
          </p:cNvPr>
          <p:cNvSpPr/>
          <p:nvPr/>
        </p:nvSpPr>
        <p:spPr bwMode="auto">
          <a:xfrm>
            <a:off x="6661968" y="2906750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1521" name="Graphic 1520">
            <a:extLst>
              <a:ext uri="{FF2B5EF4-FFF2-40B4-BE49-F238E27FC236}">
                <a16:creationId xmlns:a16="http://schemas.microsoft.com/office/drawing/2014/main" id="{A0060BDB-B2D6-F5EA-841B-13F514944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837745" y="2959989"/>
            <a:ext cx="311749" cy="318771"/>
          </a:xfrm>
          <a:prstGeom prst="rect">
            <a:avLst/>
          </a:prstGeom>
          <a:effectLst/>
        </p:spPr>
      </p:pic>
      <p:sp>
        <p:nvSpPr>
          <p:cNvPr id="1519" name="Rectangle: Rounded Corners 1518">
            <a:extLst>
              <a:ext uri="{FF2B5EF4-FFF2-40B4-BE49-F238E27FC236}">
                <a16:creationId xmlns:a16="http://schemas.microsoft.com/office/drawing/2014/main" id="{072003B3-030B-80AD-C064-89818A61BE4C}"/>
              </a:ext>
            </a:extLst>
          </p:cNvPr>
          <p:cNvSpPr/>
          <p:nvPr/>
        </p:nvSpPr>
        <p:spPr bwMode="auto">
          <a:xfrm>
            <a:off x="6662187" y="3536187"/>
            <a:ext cx="1942728" cy="246888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Intent</a:t>
            </a:r>
          </a:p>
        </p:txBody>
      </p:sp>
      <p:sp>
        <p:nvSpPr>
          <p:cNvPr id="1491" name="Rectangle: Rounded Corners 1490">
            <a:extLst>
              <a:ext uri="{FF2B5EF4-FFF2-40B4-BE49-F238E27FC236}">
                <a16:creationId xmlns:a16="http://schemas.microsoft.com/office/drawing/2014/main" id="{0ECAA5E4-1D13-88FB-B280-564471A462D0}"/>
              </a:ext>
            </a:extLst>
          </p:cNvPr>
          <p:cNvSpPr/>
          <p:nvPr/>
        </p:nvSpPr>
        <p:spPr bwMode="auto">
          <a:xfrm>
            <a:off x="5059010" y="2906750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1492" name="Graphic 1491">
            <a:extLst>
              <a:ext uri="{FF2B5EF4-FFF2-40B4-BE49-F238E27FC236}">
                <a16:creationId xmlns:a16="http://schemas.microsoft.com/office/drawing/2014/main" id="{497BAA23-ECE4-A8FB-A988-FFF5D31CB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234787" y="2959989"/>
            <a:ext cx="311749" cy="318771"/>
          </a:xfrm>
          <a:prstGeom prst="rect">
            <a:avLst/>
          </a:prstGeom>
          <a:effectLst/>
        </p:spPr>
      </p:pic>
      <p:sp>
        <p:nvSpPr>
          <p:cNvPr id="1489" name="Rectangle: Rounded Corners 1488">
            <a:extLst>
              <a:ext uri="{FF2B5EF4-FFF2-40B4-BE49-F238E27FC236}">
                <a16:creationId xmlns:a16="http://schemas.microsoft.com/office/drawing/2014/main" id="{2FA8C416-C8A2-4520-E2E7-2846A43C3877}"/>
              </a:ext>
            </a:extLst>
          </p:cNvPr>
          <p:cNvSpPr/>
          <p:nvPr/>
        </p:nvSpPr>
        <p:spPr bwMode="auto">
          <a:xfrm>
            <a:off x="3779364" y="2906750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1490" name="Graphic 1489">
            <a:extLst>
              <a:ext uri="{FF2B5EF4-FFF2-40B4-BE49-F238E27FC236}">
                <a16:creationId xmlns:a16="http://schemas.microsoft.com/office/drawing/2014/main" id="{8D0F4F30-B7ED-C8C6-3445-1593307C6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955141" y="2959989"/>
            <a:ext cx="311749" cy="318771"/>
          </a:xfrm>
          <a:prstGeom prst="rect">
            <a:avLst/>
          </a:prstGeom>
          <a:effectLst/>
        </p:spPr>
      </p:pic>
      <p:sp>
        <p:nvSpPr>
          <p:cNvPr id="1488" name="Rectangle: Rounded Corners 1487">
            <a:extLst>
              <a:ext uri="{FF2B5EF4-FFF2-40B4-BE49-F238E27FC236}">
                <a16:creationId xmlns:a16="http://schemas.microsoft.com/office/drawing/2014/main" id="{E4B8506B-656C-3BE2-3D6C-3EC4DCD652CF}"/>
              </a:ext>
            </a:extLst>
          </p:cNvPr>
          <p:cNvSpPr/>
          <p:nvPr/>
        </p:nvSpPr>
        <p:spPr bwMode="auto">
          <a:xfrm>
            <a:off x="3779583" y="3536187"/>
            <a:ext cx="1942728" cy="246888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Intent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81F3698-1338-F590-2E05-DC943E065DC6}"/>
              </a:ext>
            </a:extLst>
          </p:cNvPr>
          <p:cNvSpPr/>
          <p:nvPr/>
        </p:nvSpPr>
        <p:spPr bwMode="auto">
          <a:xfrm>
            <a:off x="2176406" y="2906750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E39E259D-0587-5943-4117-0D92975D5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352183" y="2959989"/>
            <a:ext cx="311749" cy="318771"/>
          </a:xfrm>
          <a:prstGeom prst="rect">
            <a:avLst/>
          </a:prstGeom>
          <a:effectLst/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0E4A6DA-3B33-E2C9-CD7F-136767DDBB3B}"/>
              </a:ext>
            </a:extLst>
          </p:cNvPr>
          <p:cNvSpPr/>
          <p:nvPr/>
        </p:nvSpPr>
        <p:spPr bwMode="auto">
          <a:xfrm>
            <a:off x="896760" y="2906750"/>
            <a:ext cx="663301" cy="7082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24A96809-9979-092C-3603-0811871CB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72537" y="2959989"/>
            <a:ext cx="311749" cy="318771"/>
          </a:xfrm>
          <a:prstGeom prst="rect">
            <a:avLst/>
          </a:prstGeom>
          <a:effectLst/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779304C-68EE-1793-55AF-C8951ABCC50A}"/>
              </a:ext>
            </a:extLst>
          </p:cNvPr>
          <p:cNvSpPr/>
          <p:nvPr/>
        </p:nvSpPr>
        <p:spPr bwMode="auto">
          <a:xfrm>
            <a:off x="896979" y="3536187"/>
            <a:ext cx="1942728" cy="246888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Intent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F1C9BAFC-929B-ECAC-3F67-A266E35A2C6F}"/>
              </a:ext>
            </a:extLst>
          </p:cNvPr>
          <p:cNvCxnSpPr>
            <a:cxnSpLocks/>
            <a:stCxn id="1491" idx="0"/>
            <a:endCxn id="15" idx="2"/>
          </p:cNvCxnSpPr>
          <p:nvPr/>
        </p:nvCxnSpPr>
        <p:spPr>
          <a:xfrm rot="5400000" flipH="1" flipV="1">
            <a:off x="6408094" y="1186223"/>
            <a:ext cx="703095" cy="2737961"/>
          </a:xfrm>
          <a:prstGeom prst="bentConnector3">
            <a:avLst>
              <a:gd name="adj1" fmla="val 58309"/>
            </a:avLst>
          </a:prstGeom>
          <a:ln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734665-B4A4-9067-723D-2A23EBABC3AE}"/>
              </a:ext>
            </a:extLst>
          </p:cNvPr>
          <p:cNvSpPr/>
          <p:nvPr/>
        </p:nvSpPr>
        <p:spPr bwMode="auto">
          <a:xfrm>
            <a:off x="5089440" y="2642725"/>
            <a:ext cx="2195998" cy="182880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and Compute networks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9B1D2CC-A0D8-C141-A390-C299F3863EBE}"/>
              </a:ext>
            </a:extLst>
          </p:cNvPr>
          <p:cNvCxnSpPr>
            <a:cxnSpLocks/>
            <a:stCxn id="54" idx="0"/>
            <a:endCxn id="15" idx="2"/>
          </p:cNvCxnSpPr>
          <p:nvPr/>
        </p:nvCxnSpPr>
        <p:spPr>
          <a:xfrm rot="5400000" flipH="1" flipV="1">
            <a:off x="4966792" y="-255079"/>
            <a:ext cx="703095" cy="5620565"/>
          </a:xfrm>
          <a:prstGeom prst="bentConnector3">
            <a:avLst>
              <a:gd name="adj1" fmla="val 58309"/>
            </a:avLst>
          </a:prstGeom>
          <a:ln w="1270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Graphic 102">
            <a:extLst>
              <a:ext uri="{FF2B5EF4-FFF2-40B4-BE49-F238E27FC236}">
                <a16:creationId xmlns:a16="http://schemas.microsoft.com/office/drawing/2014/main" id="{A1CCAC65-4854-098C-C764-1BF1B073B4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615" y="5868648"/>
            <a:ext cx="439962" cy="429444"/>
          </a:xfrm>
          <a:prstGeom prst="rect">
            <a:avLst/>
          </a:prstGeom>
          <a:effectLst/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35AC70-0D36-BE48-7A55-20A635798C1E}"/>
              </a:ext>
            </a:extLst>
          </p:cNvPr>
          <p:cNvSpPr txBox="1"/>
          <p:nvPr/>
        </p:nvSpPr>
        <p:spPr>
          <a:xfrm>
            <a:off x="35403" y="6300861"/>
            <a:ext cx="852429" cy="492443"/>
          </a:xfrm>
          <a:prstGeom prst="rect">
            <a:avLst/>
          </a:prstGeom>
          <a:noFill/>
        </p:spPr>
        <p:txBody>
          <a:bodyPr wrap="square" lIns="0" tIns="91440" rIns="0" bIns="91440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instance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7517FD5-FE06-9A61-E3CD-C4B32CD212A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88026" y="2151645"/>
            <a:ext cx="12700" cy="5765208"/>
          </a:xfrm>
          <a:prstGeom prst="bentConnector3">
            <a:avLst>
              <a:gd name="adj1" fmla="val 5534000"/>
            </a:avLst>
          </a:prstGeom>
          <a:ln w="19050">
            <a:solidFill>
              <a:srgbClr val="F4671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" name="Rectangle: Rounded Corners 1638">
            <a:extLst>
              <a:ext uri="{FF2B5EF4-FFF2-40B4-BE49-F238E27FC236}">
                <a16:creationId xmlns:a16="http://schemas.microsoft.com/office/drawing/2014/main" id="{9BDFD1F2-DA56-8EA8-4569-F76C969A247C}"/>
              </a:ext>
            </a:extLst>
          </p:cNvPr>
          <p:cNvSpPr/>
          <p:nvPr/>
        </p:nvSpPr>
        <p:spPr bwMode="auto">
          <a:xfrm>
            <a:off x="3246354" y="5646041"/>
            <a:ext cx="1033272" cy="16624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F4671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3: 10.0.3.x/24</a:t>
            </a:r>
          </a:p>
        </p:txBody>
      </p:sp>
    </p:spTree>
    <p:extLst>
      <p:ext uri="{BB962C8B-B14F-4D97-AF65-F5344CB8AC3E}">
        <p14:creationId xmlns:p14="http://schemas.microsoft.com/office/powerpoint/2010/main" val="751616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4AE49-86C6-583D-9A61-FC78F1CEB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DEE6-A27C-0BDC-A21E-B7B58C3B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Azure Local – </a:t>
            </a:r>
            <a:r>
              <a:rPr lang="en-US" sz="2000" dirty="0">
                <a:cs typeface="Segoe UI"/>
              </a:rPr>
              <a:t>Azure Virtual Desktop reference architecture</a:t>
            </a:r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78E6EB34-B10B-AA04-D5A3-F8623D97B7D6}"/>
              </a:ext>
            </a:extLst>
          </p:cNvPr>
          <p:cNvSpPr/>
          <p:nvPr/>
        </p:nvSpPr>
        <p:spPr bwMode="auto">
          <a:xfrm>
            <a:off x="10583679" y="5321807"/>
            <a:ext cx="1424941" cy="1460829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Network attached storage OR SMB File Share</a:t>
            </a:r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5A8750AA-7C7E-CE60-DADE-C7C205B680A1}"/>
              </a:ext>
            </a:extLst>
          </p:cNvPr>
          <p:cNvSpPr/>
          <p:nvPr/>
        </p:nvSpPr>
        <p:spPr bwMode="auto">
          <a:xfrm>
            <a:off x="182760" y="812091"/>
            <a:ext cx="11715076" cy="398353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Control plane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portal, ARM and Bicep templates, Azure CLI and tools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30FE8D45-103D-B5C3-3D68-3F2356810EEF}"/>
              </a:ext>
            </a:extLst>
          </p:cNvPr>
          <p:cNvGrpSpPr/>
          <p:nvPr/>
        </p:nvGrpSpPr>
        <p:grpSpPr>
          <a:xfrm>
            <a:off x="267384" y="824978"/>
            <a:ext cx="1077467" cy="320074"/>
            <a:chOff x="1123046" y="1027351"/>
            <a:chExt cx="1036094" cy="320074"/>
          </a:xfrm>
        </p:grpSpPr>
        <p:pic>
          <p:nvPicPr>
            <p:cNvPr id="301" name="Graphic 300">
              <a:extLst>
                <a:ext uri="{FF2B5EF4-FFF2-40B4-BE49-F238E27FC236}">
                  <a16:creationId xmlns:a16="http://schemas.microsoft.com/office/drawing/2014/main" id="{3B775A30-E7A9-105B-04ED-DB2F80293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84820" y="1073105"/>
              <a:ext cx="274320" cy="274320"/>
            </a:xfrm>
            <a:prstGeom prst="rect">
              <a:avLst/>
            </a:prstGeom>
          </p:spPr>
        </p:pic>
        <p:pic>
          <p:nvPicPr>
            <p:cNvPr id="302" name="Picture 301" descr="A blue and white cloud with squares and arrows&#10;&#10;Description automatically generated">
              <a:extLst>
                <a:ext uri="{FF2B5EF4-FFF2-40B4-BE49-F238E27FC236}">
                  <a16:creationId xmlns:a16="http://schemas.microsoft.com/office/drawing/2014/main" id="{8389BC7B-69A4-98E3-0376-ABF41D84F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046" y="1027351"/>
              <a:ext cx="320040" cy="320040"/>
            </a:xfrm>
            <a:prstGeom prst="rect">
              <a:avLst/>
            </a:prstGeom>
          </p:spPr>
        </p:pic>
        <p:pic>
          <p:nvPicPr>
            <p:cNvPr id="303" name="Graphic 302">
              <a:extLst>
                <a:ext uri="{FF2B5EF4-FFF2-40B4-BE49-F238E27FC236}">
                  <a16:creationId xmlns:a16="http://schemas.microsoft.com/office/drawing/2014/main" id="{0AEA6EBB-1A02-8741-F264-0E76569A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9719" y="1068400"/>
              <a:ext cx="274320" cy="274320"/>
            </a:xfrm>
            <a:prstGeom prst="rect">
              <a:avLst/>
            </a:prstGeom>
          </p:spPr>
        </p:pic>
      </p:grpSp>
      <p:sp>
        <p:nvSpPr>
          <p:cNvPr id="304" name="Rectangle: Rounded Corners 303">
            <a:extLst>
              <a:ext uri="{FF2B5EF4-FFF2-40B4-BE49-F238E27FC236}">
                <a16:creationId xmlns:a16="http://schemas.microsoft.com/office/drawing/2014/main" id="{A5DF0702-A7A4-26DB-AA30-FFC6521A31B6}"/>
              </a:ext>
            </a:extLst>
          </p:cNvPr>
          <p:cNvSpPr/>
          <p:nvPr/>
        </p:nvSpPr>
        <p:spPr bwMode="auto">
          <a:xfrm>
            <a:off x="182761" y="1272790"/>
            <a:ext cx="11715076" cy="1318741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05" name="Rectangle: Rounded Corners 304">
            <a:extLst>
              <a:ext uri="{FF2B5EF4-FFF2-40B4-BE49-F238E27FC236}">
                <a16:creationId xmlns:a16="http://schemas.microsoft.com/office/drawing/2014/main" id="{06177B67-B56E-25F8-9410-08E7EF45771D}"/>
              </a:ext>
            </a:extLst>
          </p:cNvPr>
          <p:cNvSpPr/>
          <p:nvPr/>
        </p:nvSpPr>
        <p:spPr bwMode="auto">
          <a:xfrm>
            <a:off x="4269196" y="1343584"/>
            <a:ext cx="1591056" cy="518435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Site Recovery</a:t>
            </a:r>
          </a:p>
        </p:txBody>
      </p: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1620A563-0211-DC12-C140-BD62DED0C757}"/>
              </a:ext>
            </a:extLst>
          </p:cNvPr>
          <p:cNvSpPr/>
          <p:nvPr/>
        </p:nvSpPr>
        <p:spPr bwMode="auto">
          <a:xfrm>
            <a:off x="5915618" y="1340988"/>
            <a:ext cx="1591056" cy="518435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Backup</a:t>
            </a:r>
          </a:p>
        </p:txBody>
      </p:sp>
      <p:sp>
        <p:nvSpPr>
          <p:cNvPr id="307" name="Rectangle: Rounded Corners 306">
            <a:extLst>
              <a:ext uri="{FF2B5EF4-FFF2-40B4-BE49-F238E27FC236}">
                <a16:creationId xmlns:a16="http://schemas.microsoft.com/office/drawing/2014/main" id="{50943601-08C1-74BE-3DB7-4AE1A741B80D}"/>
              </a:ext>
            </a:extLst>
          </p:cNvPr>
          <p:cNvSpPr/>
          <p:nvPr/>
        </p:nvSpPr>
        <p:spPr bwMode="auto">
          <a:xfrm>
            <a:off x="7562040" y="1340988"/>
            <a:ext cx="1591056" cy="518435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File Sync</a:t>
            </a: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257AFB67-A14D-711D-2CBE-BC4FF1DB19FD}"/>
              </a:ext>
            </a:extLst>
          </p:cNvPr>
          <p:cNvSpPr/>
          <p:nvPr/>
        </p:nvSpPr>
        <p:spPr bwMode="auto">
          <a:xfrm>
            <a:off x="9208462" y="1340988"/>
            <a:ext cx="1591056" cy="518435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Update Manager</a:t>
            </a:r>
          </a:p>
        </p:txBody>
      </p:sp>
      <p:sp>
        <p:nvSpPr>
          <p:cNvPr id="309" name="Rectangle: Rounded Corners 308">
            <a:extLst>
              <a:ext uri="{FF2B5EF4-FFF2-40B4-BE49-F238E27FC236}">
                <a16:creationId xmlns:a16="http://schemas.microsoft.com/office/drawing/2014/main" id="{5FCA541F-9831-C5DC-717A-60387390FA05}"/>
              </a:ext>
            </a:extLst>
          </p:cNvPr>
          <p:cNvSpPr/>
          <p:nvPr/>
        </p:nvSpPr>
        <p:spPr bwMode="auto">
          <a:xfrm>
            <a:off x="4269196" y="1895420"/>
            <a:ext cx="1591056" cy="518097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Policy</a:t>
            </a:r>
          </a:p>
        </p:txBody>
      </p:sp>
      <p:sp>
        <p:nvSpPr>
          <p:cNvPr id="310" name="Rectangle: Rounded Corners 309">
            <a:extLst>
              <a:ext uri="{FF2B5EF4-FFF2-40B4-BE49-F238E27FC236}">
                <a16:creationId xmlns:a16="http://schemas.microsoft.com/office/drawing/2014/main" id="{9533E9AE-BDD2-2B70-20F2-20C742484CA5}"/>
              </a:ext>
            </a:extLst>
          </p:cNvPr>
          <p:cNvSpPr/>
          <p:nvPr/>
        </p:nvSpPr>
        <p:spPr bwMode="auto">
          <a:xfrm>
            <a:off x="5915618" y="1892825"/>
            <a:ext cx="1591056" cy="520692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Monitor</a:t>
            </a:r>
          </a:p>
        </p:txBody>
      </p:sp>
      <p:sp>
        <p:nvSpPr>
          <p:cNvPr id="311" name="Rectangle: Rounded Corners 310">
            <a:extLst>
              <a:ext uri="{FF2B5EF4-FFF2-40B4-BE49-F238E27FC236}">
                <a16:creationId xmlns:a16="http://schemas.microsoft.com/office/drawing/2014/main" id="{3C689A6D-8293-7B92-DA62-2D937ABFFE64}"/>
              </a:ext>
            </a:extLst>
          </p:cNvPr>
          <p:cNvSpPr/>
          <p:nvPr/>
        </p:nvSpPr>
        <p:spPr bwMode="auto">
          <a:xfrm>
            <a:off x="7562040" y="1892825"/>
            <a:ext cx="1591056" cy="520692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Key Vault</a:t>
            </a:r>
          </a:p>
        </p:txBody>
      </p:sp>
      <p:sp>
        <p:nvSpPr>
          <p:cNvPr id="312" name="Rectangle: Rounded Corners 311">
            <a:extLst>
              <a:ext uri="{FF2B5EF4-FFF2-40B4-BE49-F238E27FC236}">
                <a16:creationId xmlns:a16="http://schemas.microsoft.com/office/drawing/2014/main" id="{D1F25C7E-4492-73C3-A353-EF9168B307E2}"/>
              </a:ext>
            </a:extLst>
          </p:cNvPr>
          <p:cNvSpPr/>
          <p:nvPr/>
        </p:nvSpPr>
        <p:spPr bwMode="auto">
          <a:xfrm>
            <a:off x="9208462" y="1892825"/>
            <a:ext cx="1591056" cy="520692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Microsoft Defender for Cloud</a:t>
            </a:r>
          </a:p>
        </p:txBody>
      </p:sp>
      <p:sp>
        <p:nvSpPr>
          <p:cNvPr id="314" name="Rectangle: Rounded Corners 313">
            <a:extLst>
              <a:ext uri="{FF2B5EF4-FFF2-40B4-BE49-F238E27FC236}">
                <a16:creationId xmlns:a16="http://schemas.microsoft.com/office/drawing/2014/main" id="{65743747-975C-DC5B-A8E3-35EE7D379B50}"/>
              </a:ext>
            </a:extLst>
          </p:cNvPr>
          <p:cNvSpPr/>
          <p:nvPr/>
        </p:nvSpPr>
        <p:spPr bwMode="auto">
          <a:xfrm>
            <a:off x="10858162" y="1337387"/>
            <a:ext cx="940224" cy="1072683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Additional Azure services integration via Azure Arc</a:t>
            </a:r>
          </a:p>
        </p:txBody>
      </p:sp>
      <p:sp>
        <p:nvSpPr>
          <p:cNvPr id="317" name="Rectangle: Rounded Corners 316">
            <a:extLst>
              <a:ext uri="{FF2B5EF4-FFF2-40B4-BE49-F238E27FC236}">
                <a16:creationId xmlns:a16="http://schemas.microsoft.com/office/drawing/2014/main" id="{086E63E9-846A-2FA6-4BE2-667140F1BA7A}"/>
              </a:ext>
            </a:extLst>
          </p:cNvPr>
          <p:cNvSpPr/>
          <p:nvPr/>
        </p:nvSpPr>
        <p:spPr bwMode="auto">
          <a:xfrm>
            <a:off x="1042145" y="1337387"/>
            <a:ext cx="940224" cy="1072683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Microsoft 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Entra ID</a:t>
            </a:r>
          </a:p>
        </p:txBody>
      </p:sp>
      <p:pic>
        <p:nvPicPr>
          <p:cNvPr id="319" name="Graphic 318">
            <a:extLst>
              <a:ext uri="{FF2B5EF4-FFF2-40B4-BE49-F238E27FC236}">
                <a16:creationId xmlns:a16="http://schemas.microsoft.com/office/drawing/2014/main" id="{2C4AD6C3-A27A-CDB9-4154-53377C27C9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26367" y="1544063"/>
            <a:ext cx="274320" cy="274320"/>
          </a:xfrm>
          <a:prstGeom prst="rect">
            <a:avLst/>
          </a:prstGeom>
        </p:spPr>
      </p:pic>
      <p:pic>
        <p:nvPicPr>
          <p:cNvPr id="320" name="Graphic 319">
            <a:extLst>
              <a:ext uri="{FF2B5EF4-FFF2-40B4-BE49-F238E27FC236}">
                <a16:creationId xmlns:a16="http://schemas.microsoft.com/office/drawing/2014/main" id="{31C54B07-835E-9CAF-4091-3F6CD49C06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26367" y="2103229"/>
            <a:ext cx="274320" cy="274320"/>
          </a:xfrm>
          <a:prstGeom prst="rect">
            <a:avLst/>
          </a:prstGeom>
        </p:spPr>
      </p:pic>
      <p:pic>
        <p:nvPicPr>
          <p:cNvPr id="321" name="Graphic 320">
            <a:extLst>
              <a:ext uri="{FF2B5EF4-FFF2-40B4-BE49-F238E27FC236}">
                <a16:creationId xmlns:a16="http://schemas.microsoft.com/office/drawing/2014/main" id="{C07B35F4-B87F-EF70-422C-D224DF39B0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789" y="1544063"/>
            <a:ext cx="274320" cy="274320"/>
          </a:xfrm>
          <a:prstGeom prst="rect">
            <a:avLst/>
          </a:prstGeom>
        </p:spPr>
      </p:pic>
      <p:pic>
        <p:nvPicPr>
          <p:cNvPr id="322" name="Graphic 321">
            <a:extLst>
              <a:ext uri="{FF2B5EF4-FFF2-40B4-BE49-F238E27FC236}">
                <a16:creationId xmlns:a16="http://schemas.microsoft.com/office/drawing/2014/main" id="{8DD6A52E-162E-D3D9-DC92-116709FE58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67821" y="2106379"/>
            <a:ext cx="274320" cy="274320"/>
          </a:xfrm>
          <a:prstGeom prst="rect">
            <a:avLst/>
          </a:prstGeom>
        </p:spPr>
      </p:pic>
      <p:pic>
        <p:nvPicPr>
          <p:cNvPr id="323" name="Graphic 322">
            <a:extLst>
              <a:ext uri="{FF2B5EF4-FFF2-40B4-BE49-F238E27FC236}">
                <a16:creationId xmlns:a16="http://schemas.microsoft.com/office/drawing/2014/main" id="{499A5302-E485-1389-87B2-19D51C4480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20408" y="1544063"/>
            <a:ext cx="274320" cy="274320"/>
          </a:xfrm>
          <a:prstGeom prst="rect">
            <a:avLst/>
          </a:prstGeom>
        </p:spPr>
      </p:pic>
      <p:pic>
        <p:nvPicPr>
          <p:cNvPr id="324" name="Graphic 323">
            <a:extLst>
              <a:ext uri="{FF2B5EF4-FFF2-40B4-BE49-F238E27FC236}">
                <a16:creationId xmlns:a16="http://schemas.microsoft.com/office/drawing/2014/main" id="{98A15851-AF0D-76F7-8C34-9C314CF89F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16466" y="2099029"/>
            <a:ext cx="274320" cy="274320"/>
          </a:xfrm>
          <a:prstGeom prst="rect">
            <a:avLst/>
          </a:prstGeom>
        </p:spPr>
      </p:pic>
      <p:pic>
        <p:nvPicPr>
          <p:cNvPr id="325" name="Graphic 324">
            <a:extLst>
              <a:ext uri="{FF2B5EF4-FFF2-40B4-BE49-F238E27FC236}">
                <a16:creationId xmlns:a16="http://schemas.microsoft.com/office/drawing/2014/main" id="{81A442A6-C66A-AFC3-4B67-74BC8C8F1CF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66830" y="1536775"/>
            <a:ext cx="274320" cy="274320"/>
          </a:xfrm>
          <a:prstGeom prst="rect">
            <a:avLst/>
          </a:prstGeom>
        </p:spPr>
      </p:pic>
      <p:pic>
        <p:nvPicPr>
          <p:cNvPr id="326" name="Graphic 325">
            <a:extLst>
              <a:ext uri="{FF2B5EF4-FFF2-40B4-BE49-F238E27FC236}">
                <a16:creationId xmlns:a16="http://schemas.microsoft.com/office/drawing/2014/main" id="{8ED5A825-ADA7-97BC-A58C-836B85102C0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866830" y="2099029"/>
            <a:ext cx="274320" cy="274320"/>
          </a:xfrm>
          <a:prstGeom prst="rect">
            <a:avLst/>
          </a:prstGeom>
        </p:spPr>
      </p:pic>
      <p:pic>
        <p:nvPicPr>
          <p:cNvPr id="327" name="Graphic 326">
            <a:extLst>
              <a:ext uri="{FF2B5EF4-FFF2-40B4-BE49-F238E27FC236}">
                <a16:creationId xmlns:a16="http://schemas.microsoft.com/office/drawing/2014/main" id="{8B4FDE17-4FD8-E921-8881-A9FA9B46A81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32881" y="1630823"/>
            <a:ext cx="457200" cy="457200"/>
          </a:xfrm>
          <a:prstGeom prst="rect">
            <a:avLst/>
          </a:prstGeom>
        </p:spPr>
      </p:pic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B7F25E55-33A0-D1D2-34A8-AF1CDC973147}"/>
              </a:ext>
            </a:extLst>
          </p:cNvPr>
          <p:cNvSpPr/>
          <p:nvPr/>
        </p:nvSpPr>
        <p:spPr bwMode="auto">
          <a:xfrm>
            <a:off x="3250347" y="1337387"/>
            <a:ext cx="940224" cy="1072683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Virtual Desktop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B817B00-B4F5-6119-D794-01DE08B5A99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91859" y="1758292"/>
            <a:ext cx="457200" cy="457200"/>
          </a:xfrm>
          <a:prstGeom prst="rect">
            <a:avLst/>
          </a:prstGeom>
        </p:spPr>
      </p:pic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E8405E5-D64A-96FB-598E-F5257051DEEC}"/>
              </a:ext>
            </a:extLst>
          </p:cNvPr>
          <p:cNvCxnSpPr>
            <a:cxnSpLocks/>
            <a:stCxn id="317" idx="3"/>
            <a:endCxn id="114" idx="1"/>
          </p:cNvCxnSpPr>
          <p:nvPr/>
        </p:nvCxnSpPr>
        <p:spPr>
          <a:xfrm>
            <a:off x="1982369" y="1873729"/>
            <a:ext cx="1267978" cy="0"/>
          </a:xfrm>
          <a:prstGeom prst="straightConnector1">
            <a:avLst/>
          </a:prstGeom>
          <a:ln w="19050">
            <a:solidFill>
              <a:srgbClr val="B100C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A9F7E0E-D929-C7EE-4411-94B9EA69864F}"/>
              </a:ext>
            </a:extLst>
          </p:cNvPr>
          <p:cNvSpPr txBox="1"/>
          <p:nvPr/>
        </p:nvSpPr>
        <p:spPr>
          <a:xfrm>
            <a:off x="1971687" y="1333600"/>
            <a:ext cx="1289342" cy="5078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B100C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User authentication and token exchange during login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E8076F6B-1DDC-AEFA-A109-7654CCBEF6EA}"/>
              </a:ext>
            </a:extLst>
          </p:cNvPr>
          <p:cNvSpPr/>
          <p:nvPr/>
        </p:nvSpPr>
        <p:spPr bwMode="auto">
          <a:xfrm>
            <a:off x="182760" y="4062750"/>
            <a:ext cx="10353820" cy="2719887"/>
          </a:xfrm>
          <a:prstGeom prst="roundRect">
            <a:avLst>
              <a:gd name="adj" fmla="val 1697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644C55C4-70BA-9802-6401-8703DE364819}"/>
              </a:ext>
            </a:extLst>
          </p:cNvPr>
          <p:cNvSpPr/>
          <p:nvPr/>
        </p:nvSpPr>
        <p:spPr bwMode="auto">
          <a:xfrm>
            <a:off x="1353420" y="5554592"/>
            <a:ext cx="9021796" cy="1129381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version releases</a:t>
            </a:r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5BD90E5E-E9AB-166D-6B35-D76CE6BF5AC0}"/>
              </a:ext>
            </a:extLst>
          </p:cNvPr>
          <p:cNvSpPr/>
          <p:nvPr/>
        </p:nvSpPr>
        <p:spPr bwMode="auto">
          <a:xfrm>
            <a:off x="1353421" y="4226689"/>
            <a:ext cx="1221108" cy="1244928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Arc VMs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3C61F27-7A4F-3973-C435-4BA23889E55B}"/>
              </a:ext>
            </a:extLst>
          </p:cNvPr>
          <p:cNvGrpSpPr/>
          <p:nvPr/>
        </p:nvGrpSpPr>
        <p:grpSpPr>
          <a:xfrm>
            <a:off x="223452" y="4966972"/>
            <a:ext cx="1037378" cy="913778"/>
            <a:chOff x="476568" y="3333504"/>
            <a:chExt cx="1037378" cy="913778"/>
          </a:xfrm>
        </p:grpSpPr>
        <p:pic>
          <p:nvPicPr>
            <p:cNvPr id="158" name="Graphic 157">
              <a:extLst>
                <a:ext uri="{FF2B5EF4-FFF2-40B4-BE49-F238E27FC236}">
                  <a16:creationId xmlns:a16="http://schemas.microsoft.com/office/drawing/2014/main" id="{6E269782-64E9-CE39-9E07-A95CE088D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787212" y="3333504"/>
              <a:ext cx="439962" cy="429444"/>
            </a:xfrm>
            <a:prstGeom prst="rect">
              <a:avLst/>
            </a:prstGeom>
            <a:effectLst/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145A9E6-CF2C-24FB-F3E8-41332E48CBE1}"/>
                </a:ext>
              </a:extLst>
            </p:cNvPr>
            <p:cNvSpPr txBox="1"/>
            <p:nvPr/>
          </p:nvSpPr>
          <p:spPr>
            <a:xfrm>
              <a:off x="476568" y="3754839"/>
              <a:ext cx="1037378" cy="492443"/>
            </a:xfrm>
            <a:prstGeom prst="rect">
              <a:avLst/>
            </a:prstGeom>
            <a:noFill/>
          </p:spPr>
          <p:txBody>
            <a:bodyPr wrap="square" lIns="0" tIns="91440" rIns="0" bIns="91440">
              <a:sp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Local instance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42DB13A-2DF4-3F6C-4C46-2FE5D7516112}"/>
              </a:ext>
            </a:extLst>
          </p:cNvPr>
          <p:cNvGrpSpPr/>
          <p:nvPr/>
        </p:nvGrpSpPr>
        <p:grpSpPr>
          <a:xfrm>
            <a:off x="1460890" y="5650265"/>
            <a:ext cx="8797976" cy="788872"/>
            <a:chOff x="1520592" y="3615814"/>
            <a:chExt cx="8797976" cy="788872"/>
          </a:xfrm>
        </p:grpSpPr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D48EC73F-2294-5C6C-29CE-CAC01C254B70}"/>
                </a:ext>
              </a:extLst>
            </p:cNvPr>
            <p:cNvSpPr/>
            <p:nvPr/>
          </p:nvSpPr>
          <p:spPr bwMode="auto">
            <a:xfrm>
              <a:off x="1520592" y="3615814"/>
              <a:ext cx="2680867" cy="788872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65000"/>
                  <a:lumOff val="3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Hyper-V</a:t>
              </a:r>
            </a:p>
          </p:txBody>
        </p: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95B8DA2D-9043-C372-3381-F3181B71123D}"/>
                </a:ext>
              </a:extLst>
            </p:cNvPr>
            <p:cNvSpPr/>
            <p:nvPr/>
          </p:nvSpPr>
          <p:spPr bwMode="auto">
            <a:xfrm>
              <a:off x="4311151" y="3615814"/>
              <a:ext cx="1831515" cy="788871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65000"/>
                  <a:lumOff val="3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Arc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Resource Bridge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59C3ECEF-DD9B-98F8-C26A-1A39D1D77815}"/>
                </a:ext>
              </a:extLst>
            </p:cNvPr>
            <p:cNvGrpSpPr/>
            <p:nvPr/>
          </p:nvGrpSpPr>
          <p:grpSpPr>
            <a:xfrm>
              <a:off x="6211214" y="3615814"/>
              <a:ext cx="4107354" cy="788871"/>
              <a:chOff x="6463641" y="3615813"/>
              <a:chExt cx="4107354" cy="788871"/>
            </a:xfrm>
          </p:grpSpPr>
          <p:sp>
            <p:nvSpPr>
              <p:cNvPr id="166" name="Rectangle: Rounded Corners 165">
                <a:extLst>
                  <a:ext uri="{FF2B5EF4-FFF2-40B4-BE49-F238E27FC236}">
                    <a16:creationId xmlns:a16="http://schemas.microsoft.com/office/drawing/2014/main" id="{9A80EA85-DAD2-A55B-25DE-B12DE0E78BC1}"/>
                  </a:ext>
                </a:extLst>
              </p:cNvPr>
              <p:cNvSpPr/>
              <p:nvPr/>
            </p:nvSpPr>
            <p:spPr bwMode="auto">
              <a:xfrm>
                <a:off x="6463641" y="3615813"/>
                <a:ext cx="4107354" cy="788871"/>
              </a:xfrm>
              <a:prstGeom prst="roundRect">
                <a:avLst>
                  <a:gd name="adj" fmla="val 4645"/>
                </a:avLst>
              </a:prstGeom>
              <a:solidFill>
                <a:schemeClr val="tx1"/>
              </a:solidFill>
              <a:ln w="12700" cap="flat" cmpd="sng" algn="ctr">
                <a:solidFill>
                  <a:schemeClr val="bg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36576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Storage Spaces Direct (S2D)</a:t>
                </a:r>
              </a:p>
            </p:txBody>
          </p:sp>
          <p:pic>
            <p:nvPicPr>
              <p:cNvPr id="167" name="Graphic 166">
                <a:extLst>
                  <a:ext uri="{FF2B5EF4-FFF2-40B4-BE49-F238E27FC236}">
                    <a16:creationId xmlns:a16="http://schemas.microsoft.com/office/drawing/2014/main" id="{F39F7A1F-5571-4958-2722-8155CA0C2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6564773" y="3783490"/>
                <a:ext cx="418510" cy="457200"/>
              </a:xfrm>
              <a:prstGeom prst="rect">
                <a:avLst/>
              </a:prstGeom>
              <a:effectLst/>
            </p:spPr>
          </p:pic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39A0448C-A230-68A0-F18B-D38C059D1791}"/>
                  </a:ext>
                </a:extLst>
              </p:cNvPr>
              <p:cNvGrpSpPr/>
              <p:nvPr/>
            </p:nvGrpSpPr>
            <p:grpSpPr>
              <a:xfrm>
                <a:off x="9447905" y="3734121"/>
                <a:ext cx="957598" cy="590115"/>
                <a:chOff x="4851187" y="5523470"/>
                <a:chExt cx="957598" cy="590115"/>
              </a:xfrm>
            </p:grpSpPr>
            <p:sp>
              <p:nvSpPr>
                <p:cNvPr id="169" name="Rectangle: Rounded Corners 168">
                  <a:extLst>
                    <a:ext uri="{FF2B5EF4-FFF2-40B4-BE49-F238E27FC236}">
                      <a16:creationId xmlns:a16="http://schemas.microsoft.com/office/drawing/2014/main" id="{FD8F80F1-9B72-FC4D-F768-A8E8B5238039}"/>
                    </a:ext>
                  </a:extLst>
                </p:cNvPr>
                <p:cNvSpPr/>
                <p:nvPr/>
              </p:nvSpPr>
              <p:spPr bwMode="auto">
                <a:xfrm>
                  <a:off x="4851187" y="5523470"/>
                  <a:ext cx="957598" cy="590115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D9F5FF"/>
                </a:solidFill>
                <a:ln w="19050" cap="flat" cmpd="sng" algn="ctr">
                  <a:solidFill>
                    <a:srgbClr val="1590BB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User</a:t>
                  </a: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 </a:t>
                  </a: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profiles</a:t>
                  </a:r>
                </a:p>
              </p:txBody>
            </p:sp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96095915-E73E-9097-0B6A-93D47A39306D}"/>
                    </a:ext>
                  </a:extLst>
                </p:cNvPr>
                <p:cNvGrpSpPr/>
                <p:nvPr/>
              </p:nvGrpSpPr>
              <p:grpSpPr>
                <a:xfrm>
                  <a:off x="5020867" y="5748843"/>
                  <a:ext cx="618238" cy="274320"/>
                  <a:chOff x="4986068" y="5748843"/>
                  <a:chExt cx="618238" cy="274320"/>
                </a:xfrm>
              </p:grpSpPr>
              <p:pic>
                <p:nvPicPr>
                  <p:cNvPr id="171" name="Graphic 170">
                    <a:extLst>
                      <a:ext uri="{FF2B5EF4-FFF2-40B4-BE49-F238E27FC236}">
                        <a16:creationId xmlns:a16="http://schemas.microsoft.com/office/drawing/2014/main" id="{24F44A53-E25D-BA22-DD1D-86741B5FFF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86068" y="5748843"/>
                    <a:ext cx="274320" cy="274320"/>
                  </a:xfrm>
                  <a:prstGeom prst="rect">
                    <a:avLst/>
                  </a:prstGeom>
                </p:spPr>
              </p:pic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6812D6D6-473C-2D7E-7C13-4D1BB8AD66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29986" y="5748843"/>
                    <a:ext cx="274320" cy="274320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E4FEC70F-C494-8672-905C-469E255BC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4371139" y="3824120"/>
              <a:ext cx="300446" cy="365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4F99828B-6BB7-4E23-A18B-BCE367C86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640867" y="3789170"/>
              <a:ext cx="418510" cy="457200"/>
            </a:xfrm>
            <a:prstGeom prst="rect">
              <a:avLst/>
            </a:prstGeom>
            <a:effectLst/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AD2BE28-CEEA-6B9B-4780-60BCF4F1AFC0}"/>
              </a:ext>
            </a:extLst>
          </p:cNvPr>
          <p:cNvGrpSpPr/>
          <p:nvPr/>
        </p:nvGrpSpPr>
        <p:grpSpPr>
          <a:xfrm>
            <a:off x="2714656" y="4229215"/>
            <a:ext cx="5755640" cy="1244929"/>
            <a:chOff x="2215712" y="2359402"/>
            <a:chExt cx="5755640" cy="1244929"/>
          </a:xfrm>
          <a:solidFill>
            <a:schemeClr val="tx1"/>
          </a:solidFill>
        </p:grpSpPr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9F637A82-5683-901A-21CC-C06BA0AD44A4}"/>
                </a:ext>
              </a:extLst>
            </p:cNvPr>
            <p:cNvSpPr/>
            <p:nvPr/>
          </p:nvSpPr>
          <p:spPr bwMode="auto">
            <a:xfrm>
              <a:off x="2215712" y="2359402"/>
              <a:ext cx="5755640" cy="1244929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solidFill>
                <a:schemeClr val="bg1">
                  <a:lumMod val="65000"/>
                  <a:lumOff val="3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Virtual Desktop </a:t>
              </a:r>
              <a:r>
                <a:rPr kumimoji="0" lang="en-US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(session hosts)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E181404E-6305-E80F-4498-997C312FE6F2}"/>
                </a:ext>
              </a:extLst>
            </p:cNvPr>
            <p:cNvGrpSpPr/>
            <p:nvPr/>
          </p:nvGrpSpPr>
          <p:grpSpPr>
            <a:xfrm>
              <a:off x="2303381" y="2517746"/>
              <a:ext cx="5579392" cy="442790"/>
              <a:chOff x="2123440" y="3222273"/>
              <a:chExt cx="5579392" cy="442790"/>
            </a:xfrm>
            <a:grpFill/>
          </p:grpSpPr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BF9BE222-FCB8-4751-CA82-CF1D64B0CD73}"/>
                  </a:ext>
                </a:extLst>
              </p:cNvPr>
              <p:cNvSpPr/>
              <p:nvPr/>
            </p:nvSpPr>
            <p:spPr bwMode="auto">
              <a:xfrm>
                <a:off x="4941344" y="3222273"/>
                <a:ext cx="2761488" cy="442789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bg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Arc agent</a:t>
                </a:r>
                <a:endParaRPr kumimoji="0" lang="en-US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77" name="Rectangle: Rounded Corners 176">
                <a:extLst>
                  <a:ext uri="{FF2B5EF4-FFF2-40B4-BE49-F238E27FC236}">
                    <a16:creationId xmlns:a16="http://schemas.microsoft.com/office/drawing/2014/main" id="{56CDB45E-6C2F-51A7-B74B-8B55DF417451}"/>
                  </a:ext>
                </a:extLst>
              </p:cNvPr>
              <p:cNvSpPr/>
              <p:nvPr/>
            </p:nvSpPr>
            <p:spPr bwMode="auto">
              <a:xfrm>
                <a:off x="2123440" y="3222274"/>
                <a:ext cx="2756865" cy="442789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bg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Virtual Desktop agent</a:t>
                </a:r>
                <a:endParaRPr kumimoji="0" lang="en-US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CC6DF5-DBD3-B244-701E-F1C122BCE350}"/>
              </a:ext>
            </a:extLst>
          </p:cNvPr>
          <p:cNvGrpSpPr/>
          <p:nvPr/>
        </p:nvGrpSpPr>
        <p:grpSpPr>
          <a:xfrm>
            <a:off x="1498457" y="4343293"/>
            <a:ext cx="946460" cy="859810"/>
            <a:chOff x="1578420" y="4325272"/>
            <a:chExt cx="946460" cy="859810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9C2E0EF7-31E9-6AD4-B79E-E7A4528B847C}"/>
                </a:ext>
              </a:extLst>
            </p:cNvPr>
            <p:cNvGrpSpPr/>
            <p:nvPr/>
          </p:nvGrpSpPr>
          <p:grpSpPr>
            <a:xfrm>
              <a:off x="1578420" y="4828066"/>
              <a:ext cx="946460" cy="357016"/>
              <a:chOff x="-1497433" y="3836379"/>
              <a:chExt cx="946460" cy="357016"/>
            </a:xfrm>
          </p:grpSpPr>
          <p:pic>
            <p:nvPicPr>
              <p:cNvPr id="154" name="Graphic 153">
                <a:extLst>
                  <a:ext uri="{FF2B5EF4-FFF2-40B4-BE49-F238E27FC236}">
                    <a16:creationId xmlns:a16="http://schemas.microsoft.com/office/drawing/2014/main" id="{F8FE152D-E82E-A543-7DC0-E0F39B418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-1497433" y="3836379"/>
                <a:ext cx="365760" cy="357016"/>
              </a:xfrm>
              <a:prstGeom prst="rect">
                <a:avLst/>
              </a:prstGeom>
              <a:effectLst/>
            </p:spPr>
          </p:pic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15CA0B03-0078-241C-6DD8-CF9D92AF2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-916733" y="3836379"/>
                <a:ext cx="365760" cy="357016"/>
              </a:xfrm>
              <a:prstGeom prst="rect">
                <a:avLst/>
              </a:prstGeom>
              <a:effectLst/>
            </p:spPr>
          </p:pic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A0F2AAA-A96A-3383-894C-78AF664589A2}"/>
                </a:ext>
              </a:extLst>
            </p:cNvPr>
            <p:cNvGrpSpPr/>
            <p:nvPr/>
          </p:nvGrpSpPr>
          <p:grpSpPr>
            <a:xfrm>
              <a:off x="1578420" y="4325272"/>
              <a:ext cx="946460" cy="357016"/>
              <a:chOff x="-1497433" y="3836379"/>
              <a:chExt cx="946460" cy="357016"/>
            </a:xfrm>
          </p:grpSpPr>
          <p:pic>
            <p:nvPicPr>
              <p:cNvPr id="184" name="Graphic 183">
                <a:extLst>
                  <a:ext uri="{FF2B5EF4-FFF2-40B4-BE49-F238E27FC236}">
                    <a16:creationId xmlns:a16="http://schemas.microsoft.com/office/drawing/2014/main" id="{E2910925-E3F5-F631-8CF7-B068B6367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-1497433" y="3836379"/>
                <a:ext cx="365760" cy="357016"/>
              </a:xfrm>
              <a:prstGeom prst="rect">
                <a:avLst/>
              </a:prstGeom>
              <a:effectLst/>
            </p:spPr>
          </p:pic>
          <p:pic>
            <p:nvPicPr>
              <p:cNvPr id="185" name="Graphic 184">
                <a:extLst>
                  <a:ext uri="{FF2B5EF4-FFF2-40B4-BE49-F238E27FC236}">
                    <a16:creationId xmlns:a16="http://schemas.microsoft.com/office/drawing/2014/main" id="{B3C2C994-E729-355D-4DE3-7DF7F24EB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-916733" y="3836379"/>
                <a:ext cx="365760" cy="357016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27A2E482-2BA5-F464-F595-BBF81AC72861}"/>
              </a:ext>
            </a:extLst>
          </p:cNvPr>
          <p:cNvSpPr/>
          <p:nvPr/>
        </p:nvSpPr>
        <p:spPr bwMode="auto">
          <a:xfrm>
            <a:off x="10820049" y="5451336"/>
            <a:ext cx="957598" cy="590115"/>
          </a:xfrm>
          <a:prstGeom prst="roundRect">
            <a:avLst>
              <a:gd name="adj" fmla="val 4645"/>
            </a:avLst>
          </a:prstGeom>
          <a:solidFill>
            <a:srgbClr val="D9F5FF"/>
          </a:solidFill>
          <a:ln w="19050" cap="flat" cmpd="sng" algn="ctr">
            <a:solidFill>
              <a:srgbClr val="1590B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User profiles</a:t>
            </a:r>
          </a:p>
        </p:txBody>
      </p:sp>
      <p:pic>
        <p:nvPicPr>
          <p:cNvPr id="189" name="Graphic 188">
            <a:extLst>
              <a:ext uri="{FF2B5EF4-FFF2-40B4-BE49-F238E27FC236}">
                <a16:creationId xmlns:a16="http://schemas.microsoft.com/office/drawing/2014/main" id="{ED91B587-CAC3-C870-75CE-4225998B64C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0989729" y="5676709"/>
            <a:ext cx="274320" cy="274320"/>
          </a:xfrm>
          <a:prstGeom prst="rect">
            <a:avLst/>
          </a:prstGeom>
        </p:spPr>
      </p:pic>
      <p:pic>
        <p:nvPicPr>
          <p:cNvPr id="190" name="Graphic 189">
            <a:extLst>
              <a:ext uri="{FF2B5EF4-FFF2-40B4-BE49-F238E27FC236}">
                <a16:creationId xmlns:a16="http://schemas.microsoft.com/office/drawing/2014/main" id="{7CE782B5-52B6-71CB-C851-728E4770285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333647" y="5676709"/>
            <a:ext cx="274320" cy="27432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5AF1076-CD77-9452-56B4-B12E0FE1536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113269" y="6083944"/>
            <a:ext cx="365760" cy="365760"/>
          </a:xfrm>
          <a:prstGeom prst="rect">
            <a:avLst/>
          </a:prstGeom>
        </p:spPr>
      </p:pic>
      <p:cxnSp>
        <p:nvCxnSpPr>
          <p:cNvPr id="194" name="Connector: Elbow 193">
            <a:extLst>
              <a:ext uri="{FF2B5EF4-FFF2-40B4-BE49-F238E27FC236}">
                <a16:creationId xmlns:a16="http://schemas.microsoft.com/office/drawing/2014/main" id="{1BD1AE05-3A80-187F-9E67-0301630D0DFB}"/>
              </a:ext>
            </a:extLst>
          </p:cNvPr>
          <p:cNvCxnSpPr>
            <a:cxnSpLocks/>
            <a:endCxn id="188" idx="1"/>
          </p:cNvCxnSpPr>
          <p:nvPr/>
        </p:nvCxnSpPr>
        <p:spPr>
          <a:xfrm>
            <a:off x="8490786" y="4285565"/>
            <a:ext cx="2329263" cy="1460829"/>
          </a:xfrm>
          <a:prstGeom prst="bentConnector3">
            <a:avLst>
              <a:gd name="adj1" fmla="val 83369"/>
            </a:avLst>
          </a:prstGeom>
          <a:ln w="19050">
            <a:solidFill>
              <a:srgbClr val="1590B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nector: Elbow 197">
            <a:extLst>
              <a:ext uri="{FF2B5EF4-FFF2-40B4-BE49-F238E27FC236}">
                <a16:creationId xmlns:a16="http://schemas.microsoft.com/office/drawing/2014/main" id="{721935DA-D2ED-BCEB-A7E7-EE131A60DB9D}"/>
              </a:ext>
            </a:extLst>
          </p:cNvPr>
          <p:cNvCxnSpPr>
            <a:cxnSpLocks/>
          </p:cNvCxnSpPr>
          <p:nvPr/>
        </p:nvCxnSpPr>
        <p:spPr>
          <a:xfrm>
            <a:off x="8470297" y="5265825"/>
            <a:ext cx="1144278" cy="502748"/>
          </a:xfrm>
          <a:prstGeom prst="bentConnector2">
            <a:avLst/>
          </a:prstGeom>
          <a:ln w="19050">
            <a:solidFill>
              <a:srgbClr val="1590B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E3436C3E-8545-8E9B-F90C-16591D65F508}"/>
              </a:ext>
            </a:extLst>
          </p:cNvPr>
          <p:cNvSpPr txBox="1"/>
          <p:nvPr/>
        </p:nvSpPr>
        <p:spPr>
          <a:xfrm>
            <a:off x="8381716" y="4321368"/>
            <a:ext cx="2154863" cy="92333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590B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User profile storage location:</a:t>
            </a:r>
            <a:b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590B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590BB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590B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Dedicated NAS / SMB file share storage (Preferred option)</a:t>
            </a:r>
            <a:b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590B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590B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OR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590B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S2D pool on Azure Local instance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B19D0C-6156-1A38-0161-DAD8E417087D}"/>
              </a:ext>
            </a:extLst>
          </p:cNvPr>
          <p:cNvSpPr/>
          <p:nvPr/>
        </p:nvSpPr>
        <p:spPr bwMode="auto">
          <a:xfrm>
            <a:off x="569124" y="3247353"/>
            <a:ext cx="1863122" cy="726572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Active Directory Domain Services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4AE75-2BCF-1A8D-B0E0-51E97B5CF0F4}"/>
              </a:ext>
            </a:extLst>
          </p:cNvPr>
          <p:cNvSpPr txBox="1"/>
          <p:nvPr/>
        </p:nvSpPr>
        <p:spPr>
          <a:xfrm>
            <a:off x="2492428" y="3586995"/>
            <a:ext cx="2907024" cy="323165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80DC24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B100C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User credential validation, group policy application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EC2404B-C424-7B79-0840-D46AA1F55044}"/>
              </a:ext>
            </a:extLst>
          </p:cNvPr>
          <p:cNvCxnSpPr>
            <a:cxnSpLocks/>
          </p:cNvCxnSpPr>
          <p:nvPr/>
        </p:nvCxnSpPr>
        <p:spPr>
          <a:xfrm>
            <a:off x="2432246" y="3610639"/>
            <a:ext cx="2977350" cy="616050"/>
          </a:xfrm>
          <a:prstGeom prst="bentConnector3">
            <a:avLst>
              <a:gd name="adj1" fmla="val 99907"/>
            </a:avLst>
          </a:prstGeom>
          <a:ln w="19050">
            <a:solidFill>
              <a:srgbClr val="B100C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96A1B1-2EBB-5F86-943E-564FA2551F31}"/>
              </a:ext>
            </a:extLst>
          </p:cNvPr>
          <p:cNvSpPr txBox="1"/>
          <p:nvPr/>
        </p:nvSpPr>
        <p:spPr>
          <a:xfrm>
            <a:off x="1431360" y="2551931"/>
            <a:ext cx="2001771" cy="738664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B100C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Hybrid identity synchronization between on-premises AD DS and cloud-based Entra ID for local authentication and cloud access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66D4AA-F2BB-1224-4F01-486398C17851}"/>
              </a:ext>
            </a:extLst>
          </p:cNvPr>
          <p:cNvCxnSpPr>
            <a:cxnSpLocks/>
            <a:endCxn id="317" idx="2"/>
          </p:cNvCxnSpPr>
          <p:nvPr/>
        </p:nvCxnSpPr>
        <p:spPr>
          <a:xfrm flipV="1">
            <a:off x="1500685" y="2410070"/>
            <a:ext cx="11572" cy="837283"/>
          </a:xfrm>
          <a:prstGeom prst="straightConnector1">
            <a:avLst/>
          </a:prstGeom>
          <a:ln w="19050">
            <a:solidFill>
              <a:srgbClr val="B100C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AA166A-5D84-9B34-5BA8-549B73FB8140}"/>
              </a:ext>
            </a:extLst>
          </p:cNvPr>
          <p:cNvSpPr txBox="1"/>
          <p:nvPr/>
        </p:nvSpPr>
        <p:spPr>
          <a:xfrm>
            <a:off x="3676246" y="2955662"/>
            <a:ext cx="3277905" cy="461665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Virtual Desktop agent connects to Azure, handling session brokering, user sessions, metering, and diagnostics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77C7FAE-611A-E90D-F54B-E3154674CE5A}"/>
              </a:ext>
            </a:extLst>
          </p:cNvPr>
          <p:cNvCxnSpPr>
            <a:cxnSpLocks/>
            <a:stCxn id="114" idx="2"/>
            <a:endCxn id="181" idx="0"/>
          </p:cNvCxnSpPr>
          <p:nvPr/>
        </p:nvCxnSpPr>
        <p:spPr>
          <a:xfrm rot="16200000" flipH="1">
            <a:off x="3746895" y="2383633"/>
            <a:ext cx="1819145" cy="1872017"/>
          </a:xfrm>
          <a:prstGeom prst="bentConnector3">
            <a:avLst>
              <a:gd name="adj1" fmla="val 57037"/>
            </a:avLst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D992E29-89CF-953C-7155-443657FC714D}"/>
              </a:ext>
            </a:extLst>
          </p:cNvPr>
          <p:cNvSpPr/>
          <p:nvPr/>
        </p:nvSpPr>
        <p:spPr bwMode="auto">
          <a:xfrm>
            <a:off x="7778622" y="2691112"/>
            <a:ext cx="1863122" cy="1216691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User devices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CFE2313-3143-5FF8-542E-560BE7B44BF9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203344" y="3517547"/>
            <a:ext cx="365760" cy="365760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EFBA86F-B111-576B-B5FA-1A9DE4791B8E}"/>
              </a:ext>
            </a:extLst>
          </p:cNvPr>
          <p:cNvSpPr/>
          <p:nvPr/>
        </p:nvSpPr>
        <p:spPr bwMode="auto">
          <a:xfrm>
            <a:off x="7856684" y="2794606"/>
            <a:ext cx="1712420" cy="716877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Virtual Desktop client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2E7FA028-1F6F-1E9D-C5A9-F4792E5D1D3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527303" y="2844225"/>
            <a:ext cx="365760" cy="36576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D5AEC26-7E2A-D88B-1042-3A5B223FABB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7849603" y="3525589"/>
            <a:ext cx="365760" cy="36576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3E43A1F-78CC-D02C-A3AF-EE736D0313A2}"/>
              </a:ext>
            </a:extLst>
          </p:cNvPr>
          <p:cNvCxnSpPr>
            <a:cxnSpLocks/>
          </p:cNvCxnSpPr>
          <p:nvPr/>
        </p:nvCxnSpPr>
        <p:spPr>
          <a:xfrm>
            <a:off x="3985012" y="2412596"/>
            <a:ext cx="3793610" cy="538934"/>
          </a:xfrm>
          <a:prstGeom prst="bentConnector3">
            <a:avLst>
              <a:gd name="adj1" fmla="val 18"/>
            </a:avLst>
          </a:prstGeom>
          <a:ln w="19050">
            <a:solidFill>
              <a:srgbClr val="F95A49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83401BE-FD97-7EE8-210A-A78B142FFA50}"/>
              </a:ext>
            </a:extLst>
          </p:cNvPr>
          <p:cNvSpPr txBox="1"/>
          <p:nvPr/>
        </p:nvSpPr>
        <p:spPr>
          <a:xfrm>
            <a:off x="3941768" y="2640799"/>
            <a:ext cx="3836853" cy="323165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95A49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Session initiation to Azure Virtual Desktop in Azure from user’s device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86D65C-95D0-2276-3A3A-770867912091}"/>
              </a:ext>
            </a:extLst>
          </p:cNvPr>
          <p:cNvSpPr txBox="1"/>
          <p:nvPr/>
        </p:nvSpPr>
        <p:spPr>
          <a:xfrm>
            <a:off x="5979260" y="3420233"/>
            <a:ext cx="1552706" cy="461665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95A49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RDP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F95A49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Shortpath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95A49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(with VPN) or Direct UDP connection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B548338-8D7D-6062-329A-8DBDCB9FBCD9}"/>
              </a:ext>
            </a:extLst>
          </p:cNvPr>
          <p:cNvCxnSpPr>
            <a:cxnSpLocks/>
          </p:cNvCxnSpPr>
          <p:nvPr/>
        </p:nvCxnSpPr>
        <p:spPr>
          <a:xfrm flipV="1">
            <a:off x="5783319" y="3441579"/>
            <a:ext cx="1995303" cy="776118"/>
          </a:xfrm>
          <a:prstGeom prst="bentConnector3">
            <a:avLst>
              <a:gd name="adj1" fmla="val -28"/>
            </a:avLst>
          </a:prstGeom>
          <a:ln w="19050">
            <a:solidFill>
              <a:srgbClr val="F95A4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4F26515-746F-9CF7-FB89-0476D423AAD6}"/>
              </a:ext>
            </a:extLst>
          </p:cNvPr>
          <p:cNvSpPr txBox="1"/>
          <p:nvPr/>
        </p:nvSpPr>
        <p:spPr>
          <a:xfrm>
            <a:off x="9759754" y="3223491"/>
            <a:ext cx="1521698" cy="738664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DBEB41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CB62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 agent integration for additional governance, monitoring, and lifecycle management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0261A547-C150-1ACB-609F-046C7BF717C6}"/>
              </a:ext>
            </a:extLst>
          </p:cNvPr>
          <p:cNvCxnSpPr>
            <a:cxnSpLocks/>
            <a:stCxn id="179" idx="0"/>
            <a:endCxn id="314" idx="2"/>
          </p:cNvCxnSpPr>
          <p:nvPr/>
        </p:nvCxnSpPr>
        <p:spPr>
          <a:xfrm rot="5400000" flipH="1" flipV="1">
            <a:off x="8175879" y="1235165"/>
            <a:ext cx="1977489" cy="4327301"/>
          </a:xfrm>
          <a:prstGeom prst="bentConnector3">
            <a:avLst>
              <a:gd name="adj1" fmla="val 19790"/>
            </a:avLst>
          </a:prstGeom>
          <a:ln w="19050">
            <a:solidFill>
              <a:srgbClr val="1CB62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20176594-F1C2-10C7-BFE8-ED95A3D382F8}"/>
              </a:ext>
            </a:extLst>
          </p:cNvPr>
          <p:cNvSpPr/>
          <p:nvPr/>
        </p:nvSpPr>
        <p:spPr bwMode="auto">
          <a:xfrm>
            <a:off x="7433296" y="2898856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12CB8456-0B96-3E25-5989-15D3B086751F}"/>
              </a:ext>
            </a:extLst>
          </p:cNvPr>
          <p:cNvSpPr/>
          <p:nvPr/>
        </p:nvSpPr>
        <p:spPr bwMode="auto">
          <a:xfrm>
            <a:off x="2479198" y="1969219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3CC5F3D8-7DCC-0A55-1FEE-176302FC03B3}"/>
              </a:ext>
            </a:extLst>
          </p:cNvPr>
          <p:cNvSpPr/>
          <p:nvPr/>
        </p:nvSpPr>
        <p:spPr bwMode="auto">
          <a:xfrm>
            <a:off x="3578416" y="2699503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D0BD68EA-CCC5-1F2B-7199-D53313555B78}"/>
              </a:ext>
            </a:extLst>
          </p:cNvPr>
          <p:cNvSpPr/>
          <p:nvPr/>
        </p:nvSpPr>
        <p:spPr bwMode="auto">
          <a:xfrm>
            <a:off x="11186263" y="2691112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8FFC4CBB-1110-CA16-818D-75D0AF900094}"/>
              </a:ext>
            </a:extLst>
          </p:cNvPr>
          <p:cNvSpPr/>
          <p:nvPr/>
        </p:nvSpPr>
        <p:spPr bwMode="auto">
          <a:xfrm>
            <a:off x="9681894" y="5375945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2192993-00E5-79D0-1CEA-DCD60BA99E3F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284974" y="1758292"/>
            <a:ext cx="457200" cy="457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8EC1D66-C262-D278-B64C-DC291127E152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321788" y="3297888"/>
            <a:ext cx="365760" cy="365760"/>
          </a:xfrm>
          <a:prstGeom prst="rect">
            <a:avLst/>
          </a:prstGeom>
        </p:spPr>
      </p:pic>
      <p:pic>
        <p:nvPicPr>
          <p:cNvPr id="24" name="Graphic 23" descr="Azure arc icon">
            <a:extLst>
              <a:ext uri="{FF2B5EF4-FFF2-40B4-BE49-F238E27FC236}">
                <a16:creationId xmlns:a16="http://schemas.microsoft.com/office/drawing/2014/main" id="{08841BEF-5E1C-5C76-9DE7-DE8A44F621B9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1145394" y="1929646"/>
            <a:ext cx="365760" cy="365760"/>
          </a:xfrm>
          <a:prstGeom prst="rect">
            <a:avLst/>
          </a:prstGeom>
          <a:effectLst>
            <a:outerShdw blurRad="571500" algn="tl" rotWithShape="0">
              <a:srgbClr val="0078D4">
                <a:alpha val="70000"/>
              </a:srgbClr>
            </a:outerShdw>
          </a:effectLst>
        </p:spPr>
      </p:pic>
      <p:pic>
        <p:nvPicPr>
          <p:cNvPr id="33" name="Graphic 32" descr="Azure arc icon">
            <a:extLst>
              <a:ext uri="{FF2B5EF4-FFF2-40B4-BE49-F238E27FC236}">
                <a16:creationId xmlns:a16="http://schemas.microsoft.com/office/drawing/2014/main" id="{D72D9A85-5769-E5D8-4054-0482FC0E45C7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5750996" y="4426073"/>
            <a:ext cx="365760" cy="365760"/>
          </a:xfrm>
          <a:prstGeom prst="rect">
            <a:avLst/>
          </a:prstGeom>
          <a:effectLst>
            <a:outerShdw blurRad="571500" algn="tl" rotWithShape="0">
              <a:srgbClr val="0078D4">
                <a:alpha val="70000"/>
              </a:srgbClr>
            </a:outerShdw>
          </a:effectLst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8537C02A-BC36-684E-BA18-0FFA4E6E644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66646" y="4471793"/>
            <a:ext cx="281039" cy="274320"/>
          </a:xfrm>
          <a:prstGeom prst="rect">
            <a:avLst/>
          </a:prstGeom>
          <a:effectLst/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AA14940-A1F5-C5C0-8C7C-13108D20719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409596" y="4882159"/>
            <a:ext cx="365760" cy="35701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16036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B6D67-9376-EF06-924D-A78D86EFD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C6808-3A35-D585-9606-5A6F19F9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 sz="2000" dirty="0"/>
              <a:t>Azure Migrate for Azure Local – Solution architecture (Public Preview) 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17CD2EC-CD3D-80C1-7F6D-FC3F3C69E280}"/>
              </a:ext>
            </a:extLst>
          </p:cNvPr>
          <p:cNvGrpSpPr/>
          <p:nvPr/>
        </p:nvGrpSpPr>
        <p:grpSpPr>
          <a:xfrm>
            <a:off x="319869" y="754869"/>
            <a:ext cx="11551642" cy="6028909"/>
            <a:chOff x="319869" y="773157"/>
            <a:chExt cx="11551642" cy="6028909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166CA209-CC2C-485F-AB45-6EF167F68E55}"/>
                </a:ext>
              </a:extLst>
            </p:cNvPr>
            <p:cNvGrpSpPr/>
            <p:nvPr/>
          </p:nvGrpSpPr>
          <p:grpSpPr>
            <a:xfrm>
              <a:off x="1393785" y="773157"/>
              <a:ext cx="9403810" cy="1776633"/>
              <a:chOff x="1315996" y="792601"/>
              <a:chExt cx="9403810" cy="1776633"/>
            </a:xfrm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17F3E3D2-A0CA-F3A9-CA04-C66DEB627D7E}"/>
                  </a:ext>
                </a:extLst>
              </p:cNvPr>
              <p:cNvSpPr/>
              <p:nvPr/>
            </p:nvSpPr>
            <p:spPr bwMode="auto">
              <a:xfrm>
                <a:off x="1315996" y="792601"/>
                <a:ext cx="9403810" cy="1776633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FC945A5-7013-888A-313F-1C197FF9954D}"/>
                  </a:ext>
                </a:extLst>
              </p:cNvPr>
              <p:cNvGrpSpPr/>
              <p:nvPr/>
            </p:nvGrpSpPr>
            <p:grpSpPr>
              <a:xfrm>
                <a:off x="2096309" y="1095555"/>
                <a:ext cx="8442907" cy="1119122"/>
                <a:chOff x="464846" y="1159871"/>
                <a:chExt cx="8442907" cy="1119122"/>
              </a:xfrm>
            </p:grpSpPr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AF67D7BB-6F91-985B-E9A2-9B4D01C3E750}"/>
                    </a:ext>
                  </a:extLst>
                </p:cNvPr>
                <p:cNvGrpSpPr/>
                <p:nvPr/>
              </p:nvGrpSpPr>
              <p:grpSpPr>
                <a:xfrm>
                  <a:off x="3076955" y="1159871"/>
                  <a:ext cx="3218689" cy="1119122"/>
                  <a:chOff x="4222401" y="866594"/>
                  <a:chExt cx="3218689" cy="1119122"/>
                </a:xfrm>
              </p:grpSpPr>
              <p:sp>
                <p:nvSpPr>
                  <p:cNvPr id="193" name="Rectangle: Rounded Corners 192">
                    <a:extLst>
                      <a:ext uri="{FF2B5EF4-FFF2-40B4-BE49-F238E27FC236}">
                        <a16:creationId xmlns:a16="http://schemas.microsoft.com/office/drawing/2014/main" id="{625E659F-DCDB-DB0E-97BD-D6588F29D9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22401" y="895421"/>
                    <a:ext cx="3218689" cy="1090295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C1EFFF"/>
                  </a:solidFill>
                  <a:ln w="12700" cap="flat" cmpd="sng" algn="ctr">
                    <a:solidFill>
                      <a:schemeClr val="bg1">
                        <a:lumMod val="50000"/>
                        <a:lumOff val="50000"/>
                      </a:scheme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13716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Azure Migrate</a:t>
                    </a:r>
                  </a:p>
                </p:txBody>
              </p:sp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1B80BD6F-7738-8C35-FB26-8065ADF848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44942" y="1415615"/>
                    <a:ext cx="2788590" cy="33337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1">
                      <a:lumMod val="95000"/>
                    </a:schemeClr>
                  </a:solidFill>
                  <a:ln w="12700" cap="flat" cmpd="sng" algn="ctr">
                    <a:solidFill>
                      <a:schemeClr val="bg1">
                        <a:lumMod val="50000"/>
                        <a:lumOff val="50000"/>
                      </a:scheme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Azure Migrate Project</a:t>
                    </a:r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D271CE1D-4CA2-07A5-9C13-1194B841B5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08731" y="866594"/>
                    <a:ext cx="495083" cy="49508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17470B49-4247-D5C5-F28C-8D900C827C8F}"/>
                    </a:ext>
                  </a:extLst>
                </p:cNvPr>
                <p:cNvGrpSpPr/>
                <p:nvPr/>
              </p:nvGrpSpPr>
              <p:grpSpPr>
                <a:xfrm>
                  <a:off x="464846" y="1188697"/>
                  <a:ext cx="2062584" cy="1090295"/>
                  <a:chOff x="8144769" y="1155323"/>
                  <a:chExt cx="2062584" cy="1090295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67859D2-176D-F5BD-61CA-B59BB293ED90}"/>
                      </a:ext>
                    </a:extLst>
                  </p:cNvPr>
                  <p:cNvGrpSpPr/>
                  <p:nvPr/>
                </p:nvGrpSpPr>
                <p:grpSpPr>
                  <a:xfrm>
                    <a:off x="8144769" y="1155323"/>
                    <a:ext cx="2062584" cy="462116"/>
                    <a:chOff x="8678512" y="2446761"/>
                    <a:chExt cx="2062584" cy="462116"/>
                  </a:xfrm>
                </p:grpSpPr>
                <p:sp>
                  <p:nvSpPr>
                    <p:cNvPr id="47" name="Rectangle: Rounded Corners 46">
                      <a:extLst>
                        <a:ext uri="{FF2B5EF4-FFF2-40B4-BE49-F238E27FC236}">
                          <a16:creationId xmlns:a16="http://schemas.microsoft.com/office/drawing/2014/main" id="{6E26C913-1933-BD76-4EA6-1205982A2BE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678512" y="2446761"/>
                      <a:ext cx="2062584" cy="462116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tx1"/>
                    </a:solidFill>
                    <a:ln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365760" tIns="91440" rIns="9144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Storage Accounts</a:t>
                      </a:r>
                    </a:p>
                  </p:txBody>
                </p:sp>
                <p:pic>
                  <p:nvPicPr>
                    <p:cNvPr id="50" name="Graphic 49">
                      <a:extLst>
                        <a:ext uri="{FF2B5EF4-FFF2-40B4-BE49-F238E27FC236}">
                          <a16:creationId xmlns:a16="http://schemas.microsoft.com/office/drawing/2014/main" id="{5C8B3793-413C-4687-5D77-367B5607899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746179" y="2494939"/>
                      <a:ext cx="365760" cy="36576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53" name="Rectangle: Rounded Corners 52">
                    <a:extLst>
                      <a:ext uri="{FF2B5EF4-FFF2-40B4-BE49-F238E27FC236}">
                        <a16:creationId xmlns:a16="http://schemas.microsoft.com/office/drawing/2014/main" id="{FBB60521-84DE-326A-E907-627096882B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44769" y="1783502"/>
                    <a:ext cx="2062584" cy="46211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1"/>
                  </a:solidFill>
                  <a:ln w="12700" cap="flat" cmpd="sng" algn="ctr">
                    <a:solidFill>
                      <a:schemeClr val="bg1">
                        <a:lumMod val="50000"/>
                        <a:lumOff val="50000"/>
                      </a:scheme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36576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Azure Key Vault</a:t>
                    </a:r>
                  </a:p>
                </p:txBody>
              </p:sp>
              <p:pic>
                <p:nvPicPr>
                  <p:cNvPr id="57" name="Graphic 56">
                    <a:extLst>
                      <a:ext uri="{FF2B5EF4-FFF2-40B4-BE49-F238E27FC236}">
                        <a16:creationId xmlns:a16="http://schemas.microsoft.com/office/drawing/2014/main" id="{3813350B-DAF9-8562-2338-47CE3F7661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12436" y="1831680"/>
                    <a:ext cx="365760" cy="36576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9" name="Connector: Elbow 58">
                  <a:extLst>
                    <a:ext uri="{FF2B5EF4-FFF2-40B4-BE49-F238E27FC236}">
                      <a16:creationId xmlns:a16="http://schemas.microsoft.com/office/drawing/2014/main" id="{5F86EF8F-B280-2806-BCE2-8757077CD93C}"/>
                    </a:ext>
                  </a:extLst>
                </p:cNvPr>
                <p:cNvCxnSpPr>
                  <a:cxnSpLocks/>
                  <a:stCxn id="193" idx="1"/>
                  <a:endCxn id="47" idx="3"/>
                </p:cNvCxnSpPr>
                <p:nvPr/>
              </p:nvCxnSpPr>
              <p:spPr>
                <a:xfrm rot="10800000">
                  <a:off x="2527431" y="1419756"/>
                  <a:ext cx="549525" cy="31409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or: Elbow 61">
                  <a:extLst>
                    <a:ext uri="{FF2B5EF4-FFF2-40B4-BE49-F238E27FC236}">
                      <a16:creationId xmlns:a16="http://schemas.microsoft.com/office/drawing/2014/main" id="{E5B07B42-8231-BA98-2AFE-4BDC11C8794A}"/>
                    </a:ext>
                  </a:extLst>
                </p:cNvPr>
                <p:cNvCxnSpPr>
                  <a:cxnSpLocks/>
                  <a:stCxn id="193" idx="1"/>
                  <a:endCxn id="53" idx="3"/>
                </p:cNvCxnSpPr>
                <p:nvPr/>
              </p:nvCxnSpPr>
              <p:spPr>
                <a:xfrm rot="10800000" flipV="1">
                  <a:off x="2527431" y="1733846"/>
                  <a:ext cx="549525" cy="314088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00FD124-436F-04F2-DBF7-D8F207ADF47B}"/>
                    </a:ext>
                  </a:extLst>
                </p:cNvPr>
                <p:cNvGrpSpPr/>
                <p:nvPr/>
              </p:nvGrpSpPr>
              <p:grpSpPr>
                <a:xfrm>
                  <a:off x="6845169" y="1190199"/>
                  <a:ext cx="2062584" cy="1088793"/>
                  <a:chOff x="6845169" y="1190198"/>
                  <a:chExt cx="2062584" cy="1088793"/>
                </a:xfrm>
              </p:grpSpPr>
              <p:sp>
                <p:nvSpPr>
                  <p:cNvPr id="65" name="Rectangle: Rounded Corners 64">
                    <a:extLst>
                      <a:ext uri="{FF2B5EF4-FFF2-40B4-BE49-F238E27FC236}">
                        <a16:creationId xmlns:a16="http://schemas.microsoft.com/office/drawing/2014/main" id="{DEB69316-A979-9130-1D82-E87C5D4A05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45169" y="1190198"/>
                    <a:ext cx="2062584" cy="1088793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1"/>
                  </a:solidFill>
                  <a:ln w="12700" cap="flat" cmpd="sng" algn="ctr">
                    <a:solidFill>
                      <a:schemeClr val="bg1">
                        <a:lumMod val="50000"/>
                        <a:lumOff val="50000"/>
                      </a:scheme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Azure Resource Manager</a:t>
                    </a:r>
                  </a:p>
                </p:txBody>
              </p:sp>
              <p:sp>
                <p:nvSpPr>
                  <p:cNvPr id="73" name="Rectangle: Rounded Corners 72">
                    <a:extLst>
                      <a:ext uri="{FF2B5EF4-FFF2-40B4-BE49-F238E27FC236}">
                        <a16:creationId xmlns:a16="http://schemas.microsoft.com/office/drawing/2014/main" id="{22A8A5EB-E609-DC1B-F11B-C09D71EECC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95908" y="1576803"/>
                    <a:ext cx="1761106" cy="563148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1">
                      <a:lumMod val="95000"/>
                    </a:schemeClr>
                  </a:solidFill>
                  <a:ln w="12700" cap="flat" cmpd="sng" algn="ctr">
                    <a:solidFill>
                      <a:schemeClr val="bg1">
                        <a:lumMod val="50000"/>
                        <a:lumOff val="50000"/>
                      </a:scheme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Azure Local</a:t>
                    </a:r>
                    <a:br>
                      <a: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</a:br>
                    <a:r>
                      <a: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Resource Provider</a:t>
                    </a:r>
                  </a:p>
                </p:txBody>
              </p:sp>
              <p:pic>
                <p:nvPicPr>
                  <p:cNvPr id="72" name="Graphic 71">
                    <a:extLst>
                      <a:ext uri="{FF2B5EF4-FFF2-40B4-BE49-F238E27FC236}">
                        <a16:creationId xmlns:a16="http://schemas.microsoft.com/office/drawing/2014/main" id="{57305BBD-6378-A75B-50E4-599003496E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34529" y="1609385"/>
                    <a:ext cx="274320" cy="27432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58DB3F11-D197-BEC6-A978-582EE74FD605}"/>
                    </a:ext>
                  </a:extLst>
                </p:cNvPr>
                <p:cNvCxnSpPr>
                  <a:cxnSpLocks/>
                  <a:stCxn id="193" idx="3"/>
                  <a:endCxn id="65" idx="1"/>
                </p:cNvCxnSpPr>
                <p:nvPr/>
              </p:nvCxnSpPr>
              <p:spPr>
                <a:xfrm>
                  <a:off x="6295644" y="1733846"/>
                  <a:ext cx="549525" cy="75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4" name="Graphic 83">
                <a:extLst>
                  <a:ext uri="{FF2B5EF4-FFF2-40B4-BE49-F238E27FC236}">
                    <a16:creationId xmlns:a16="http://schemas.microsoft.com/office/drawing/2014/main" id="{4C0D5342-EF6F-C499-6611-19D200478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423683" y="865382"/>
                <a:ext cx="517998" cy="517998"/>
              </a:xfrm>
              <a:prstGeom prst="rect">
                <a:avLst/>
              </a:prstGeom>
            </p:spPr>
          </p:pic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F17CCF2-9D3D-E2A3-8E03-214B66E8219D}"/>
                </a:ext>
              </a:extLst>
            </p:cNvPr>
            <p:cNvGrpSpPr/>
            <p:nvPr/>
          </p:nvGrpSpPr>
          <p:grpSpPr>
            <a:xfrm>
              <a:off x="319869" y="3105520"/>
              <a:ext cx="11551642" cy="3696546"/>
              <a:chOff x="147694" y="3082778"/>
              <a:chExt cx="11551642" cy="3696546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D7F32090-AB03-CD4D-751D-BA4EA2D7CEDF}"/>
                  </a:ext>
                </a:extLst>
              </p:cNvPr>
              <p:cNvSpPr/>
              <p:nvPr/>
            </p:nvSpPr>
            <p:spPr bwMode="auto">
              <a:xfrm>
                <a:off x="147694" y="3082778"/>
                <a:ext cx="11551642" cy="369654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1042416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On-premises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58010195-C95B-A523-CD21-848699C2932E}"/>
                  </a:ext>
                </a:extLst>
              </p:cNvPr>
              <p:cNvGrpSpPr/>
              <p:nvPr/>
            </p:nvGrpSpPr>
            <p:grpSpPr>
              <a:xfrm>
                <a:off x="1277853" y="3314812"/>
                <a:ext cx="9597529" cy="3261365"/>
                <a:chOff x="410070" y="3414652"/>
                <a:chExt cx="9597529" cy="3261365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182E5AB6-CDC5-0E15-65DE-BC005DEF3E98}"/>
                    </a:ext>
                  </a:extLst>
                </p:cNvPr>
                <p:cNvSpPr/>
                <p:nvPr/>
              </p:nvSpPr>
              <p:spPr bwMode="auto">
                <a:xfrm>
                  <a:off x="4686300" y="3414652"/>
                  <a:ext cx="5321299" cy="3250134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1"/>
                </a:solidFill>
                <a:ln w="12700" cap="flat" cmpd="sng" algn="ctr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13716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Local instance</a:t>
                  </a:r>
                </a:p>
              </p:txBody>
            </p:sp>
            <p:pic>
              <p:nvPicPr>
                <p:cNvPr id="158" name="Graphic 157">
                  <a:extLst>
                    <a:ext uri="{FF2B5EF4-FFF2-40B4-BE49-F238E27FC236}">
                      <a16:creationId xmlns:a16="http://schemas.microsoft.com/office/drawing/2014/main" id="{4DDC1DA0-FD4F-4787-F93B-AF842A4481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403" y="6226964"/>
                  <a:ext cx="365760" cy="365760"/>
                </a:xfrm>
                <a:prstGeom prst="rect">
                  <a:avLst/>
                </a:prstGeom>
              </p:spPr>
            </p:pic>
            <p:sp>
              <p:nvSpPr>
                <p:cNvPr id="101" name="Rectangle: Rounded Corners 100">
                  <a:extLst>
                    <a:ext uri="{FF2B5EF4-FFF2-40B4-BE49-F238E27FC236}">
                      <a16:creationId xmlns:a16="http://schemas.microsoft.com/office/drawing/2014/main" id="{6F0004FB-F5F1-BDDB-45A7-C36902BCC05E}"/>
                    </a:ext>
                  </a:extLst>
                </p:cNvPr>
                <p:cNvSpPr/>
                <p:nvPr/>
              </p:nvSpPr>
              <p:spPr bwMode="auto">
                <a:xfrm>
                  <a:off x="410070" y="4313817"/>
                  <a:ext cx="3529144" cy="236220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1"/>
                </a:solidFill>
                <a:ln w="12700" cap="flat" cmpd="sng" algn="ctr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VMware vSphere or Hyper-V 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source cluster</a:t>
                  </a:r>
                </a:p>
              </p:txBody>
            </p: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8D6B1FA-3DA2-548A-CF17-5D0323D45064}"/>
                    </a:ext>
                  </a:extLst>
                </p:cNvPr>
                <p:cNvGrpSpPr/>
                <p:nvPr/>
              </p:nvGrpSpPr>
              <p:grpSpPr>
                <a:xfrm>
                  <a:off x="588065" y="4505785"/>
                  <a:ext cx="908073" cy="1660240"/>
                  <a:chOff x="229511" y="2838450"/>
                  <a:chExt cx="1126776" cy="1318151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30601B53-D8A7-32E4-3F2F-B0606F06DA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9511" y="2838450"/>
                    <a:ext cx="1126776" cy="62160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1">
                      <a:lumMod val="95000"/>
                    </a:schemeClr>
                  </a:solidFill>
                  <a:ln w="12700" cap="flat" cmpd="sng" algn="ctr">
                    <a:solidFill>
                      <a:schemeClr val="bg1">
                        <a:lumMod val="50000"/>
                        <a:lumOff val="50000"/>
                      </a:scheme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Virtual Machine Templates</a:t>
                    </a:r>
                  </a:p>
                </p:txBody>
              </p:sp>
              <p:sp>
                <p:nvSpPr>
                  <p:cNvPr id="113" name="Rectangle: Rounded Corners 112">
                    <a:extLst>
                      <a:ext uri="{FF2B5EF4-FFF2-40B4-BE49-F238E27FC236}">
                        <a16:creationId xmlns:a16="http://schemas.microsoft.com/office/drawing/2014/main" id="{2B6C2B23-36C4-6D33-A2B3-0DC044B0DF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9511" y="3535001"/>
                    <a:ext cx="1126776" cy="62160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1">
                      <a:lumMod val="95000"/>
                    </a:schemeClr>
                  </a:solidFill>
                  <a:ln w="12700" cap="flat" cmpd="sng" algn="ctr">
                    <a:solidFill>
                      <a:schemeClr val="bg1">
                        <a:lumMod val="50000"/>
                        <a:lumOff val="50000"/>
                      </a:scheme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Virtual Networks</a:t>
                    </a:r>
                  </a:p>
                </p:txBody>
              </p:sp>
            </p:grpSp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id="{994CCA29-A972-EBB4-1ADC-E4A6D5DCBE29}"/>
                    </a:ext>
                  </a:extLst>
                </p:cNvPr>
                <p:cNvSpPr/>
                <p:nvPr/>
              </p:nvSpPr>
              <p:spPr bwMode="auto">
                <a:xfrm>
                  <a:off x="448214" y="3414652"/>
                  <a:ext cx="3525713" cy="553689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1"/>
                </a:solidFill>
                <a:ln w="12700" cap="flat" cmpd="sng" algn="ctr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Control plane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(VMware vCenter or Hyper-V server)</a:t>
                  </a:r>
                </a:p>
              </p:txBody>
            </p: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8E2665DF-D025-E96A-9305-9F38AB8854A9}"/>
                    </a:ext>
                  </a:extLst>
                </p:cNvPr>
                <p:cNvGrpSpPr/>
                <p:nvPr/>
              </p:nvGrpSpPr>
              <p:grpSpPr>
                <a:xfrm>
                  <a:off x="4841874" y="3635205"/>
                  <a:ext cx="5010149" cy="2549478"/>
                  <a:chOff x="6375401" y="4018151"/>
                  <a:chExt cx="5010149" cy="2549478"/>
                </a:xfrm>
              </p:grpSpPr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A4E1E272-F526-8506-7380-A0B4CBF999F1}"/>
                      </a:ext>
                    </a:extLst>
                  </p:cNvPr>
                  <p:cNvGrpSpPr/>
                  <p:nvPr/>
                </p:nvGrpSpPr>
                <p:grpSpPr>
                  <a:xfrm>
                    <a:off x="6375401" y="4018151"/>
                    <a:ext cx="1807847" cy="2549478"/>
                    <a:chOff x="6375401" y="4018151"/>
                    <a:chExt cx="1807847" cy="2549478"/>
                  </a:xfrm>
                </p:grpSpPr>
                <p:sp>
                  <p:nvSpPr>
                    <p:cNvPr id="127" name="Rectangle: Rounded Corners 126">
                      <a:extLst>
                        <a:ext uri="{FF2B5EF4-FFF2-40B4-BE49-F238E27FC236}">
                          <a16:creationId xmlns:a16="http://schemas.microsoft.com/office/drawing/2014/main" id="{CB85A9B2-622E-63E7-6851-455DB02D932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75401" y="4815874"/>
                      <a:ext cx="1807846" cy="1751755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tx1">
                        <a:lumMod val="95000"/>
                      </a:schemeClr>
                    </a:solidFill>
                    <a:ln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Infrastructure</a:t>
                      </a:r>
                    </a:p>
                  </p:txBody>
                </p:sp>
                <p:grpSp>
                  <p:nvGrpSpPr>
                    <p:cNvPr id="125" name="Group 124">
                      <a:extLst>
                        <a:ext uri="{FF2B5EF4-FFF2-40B4-BE49-F238E27FC236}">
                          <a16:creationId xmlns:a16="http://schemas.microsoft.com/office/drawing/2014/main" id="{5FAB7958-55D1-86DF-070C-F0520D6C3C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448" y="5044474"/>
                      <a:ext cx="1555750" cy="1167547"/>
                      <a:chOff x="6496050" y="5044474"/>
                      <a:chExt cx="1555750" cy="1167547"/>
                    </a:xfrm>
                  </p:grpSpPr>
                  <p:sp>
                    <p:nvSpPr>
                      <p:cNvPr id="19" name="Rectangle: Rounded Corners 18">
                        <a:extLst>
                          <a:ext uri="{FF2B5EF4-FFF2-40B4-BE49-F238E27FC236}">
                            <a16:creationId xmlns:a16="http://schemas.microsoft.com/office/drawing/2014/main" id="{087255A2-BF46-599F-C80A-465FDBBBBC5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6496050" y="5044474"/>
                        <a:ext cx="1555750" cy="557023"/>
                      </a:xfrm>
                      <a:prstGeom prst="roundRect">
                        <a:avLst>
                          <a:gd name="adj" fmla="val 4645"/>
                        </a:avLst>
                      </a:prstGeom>
                      <a:solidFill>
                        <a:srgbClr val="FCFDE9"/>
                      </a:solidFill>
                      <a:ln w="12700" cap="flat" cmpd="sng" algn="ctr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822960" tIns="91440" rIns="91440" bIns="9144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Segoe UI Semibold"/>
                            <a:ea typeface="+mn-ea"/>
                            <a:cs typeface="Segoe UI" pitchFamily="34" charset="0"/>
                          </a:rPr>
                          <a:t>Storage</a:t>
                        </a:r>
                      </a:p>
                    </p:txBody>
                  </p:sp>
                  <p:sp>
                    <p:nvSpPr>
                      <p:cNvPr id="120" name="Rectangle: Rounded Corners 119">
                        <a:extLst>
                          <a:ext uri="{FF2B5EF4-FFF2-40B4-BE49-F238E27FC236}">
                            <a16:creationId xmlns:a16="http://schemas.microsoft.com/office/drawing/2014/main" id="{F82655E3-0173-7975-D4CF-E77E86110A2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6496050" y="5654998"/>
                        <a:ext cx="1555750" cy="557023"/>
                      </a:xfrm>
                      <a:prstGeom prst="roundRect">
                        <a:avLst>
                          <a:gd name="adj" fmla="val 4645"/>
                        </a:avLst>
                      </a:prstGeom>
                      <a:solidFill>
                        <a:srgbClr val="FCFDE9"/>
                      </a:solidFill>
                      <a:ln w="12700" cap="flat" cmpd="sng" algn="ctr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822960" tIns="91440" rIns="91440" bIns="9144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Segoe UI Semibold"/>
                            <a:ea typeface="+mn-ea"/>
                            <a:cs typeface="Segoe UI" pitchFamily="34" charset="0"/>
                          </a:rPr>
                          <a:t>Logical Networks (LNET)</a:t>
                        </a:r>
                      </a:p>
                    </p:txBody>
                  </p:sp>
                  <p:pic>
                    <p:nvPicPr>
                      <p:cNvPr id="122" name="Graphic 121">
                        <a:extLst>
                          <a:ext uri="{FF2B5EF4-FFF2-40B4-BE49-F238E27FC236}">
                            <a16:creationId xmlns:a16="http://schemas.microsoft.com/office/drawing/2014/main" id="{54FDE340-9E7A-86D3-F004-03B6BB4FA86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extLst>
                          <a:ext uri="{96DAC541-7B7A-43D3-8B79-37D633B846F1}">
                            <asvg:svgBlip xmlns:asvg="http://schemas.microsoft.com/office/drawing/2016/SVG/main" r:embed="rId1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668430" y="5092134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24" name="Graphic 123">
                        <a:extLst>
                          <a:ext uri="{FF2B5EF4-FFF2-40B4-BE49-F238E27FC236}">
                            <a16:creationId xmlns:a16="http://schemas.microsoft.com/office/drawing/2014/main" id="{12B62EC9-0F10-D55E-1950-C0E5FBAEFB5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>
                        <a:extLst>
                          <a:ext uri="{96DAC541-7B7A-43D3-8B79-37D633B846F1}">
                            <asvg:svgBlip xmlns:asvg="http://schemas.microsoft.com/office/drawing/2016/SVG/main" r:embed="rId1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668430" y="5667835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28" name="Group 127">
                      <a:extLst>
                        <a:ext uri="{FF2B5EF4-FFF2-40B4-BE49-F238E27FC236}">
                          <a16:creationId xmlns:a16="http://schemas.microsoft.com/office/drawing/2014/main" id="{B4EC078C-EF10-9188-B63B-21FC0E06A3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75401" y="4018151"/>
                      <a:ext cx="1807847" cy="557023"/>
                      <a:chOff x="1557947" y="2977978"/>
                      <a:chExt cx="1807847" cy="557023"/>
                    </a:xfrm>
                  </p:grpSpPr>
                  <p:sp>
                    <p:nvSpPr>
                      <p:cNvPr id="129" name="Rectangle: Rounded Corners 128">
                        <a:extLst>
                          <a:ext uri="{FF2B5EF4-FFF2-40B4-BE49-F238E27FC236}">
                            <a16:creationId xmlns:a16="http://schemas.microsoft.com/office/drawing/2014/main" id="{960FE8C8-B941-0EDB-3CA1-23346C103A5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557947" y="2977978"/>
                        <a:ext cx="1807847" cy="557023"/>
                      </a:xfrm>
                      <a:prstGeom prst="roundRect">
                        <a:avLst>
                          <a:gd name="adj" fmla="val 4645"/>
                        </a:avLst>
                      </a:prstGeom>
                      <a:solidFill>
                        <a:srgbClr val="E7FFEF"/>
                      </a:solidFill>
                      <a:ln w="12700" cap="flat" cmpd="sng" algn="ctr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Segoe UI Semibold"/>
                            <a:ea typeface="+mn-ea"/>
                            <a:cs typeface="Segoe UI" pitchFamily="34" charset="0"/>
                          </a:rPr>
                          <a:t>Azure Migrate target appliance </a:t>
                        </a:r>
                      </a:p>
                    </p:txBody>
                  </p:sp>
                  <p:pic>
                    <p:nvPicPr>
                      <p:cNvPr id="133" name="Graphic 132">
                        <a:extLst>
                          <a:ext uri="{FF2B5EF4-FFF2-40B4-BE49-F238E27FC236}">
                            <a16:creationId xmlns:a16="http://schemas.microsoft.com/office/drawing/2014/main" id="{191A6DAC-8AB0-312E-DDC0-D9AC087DEF6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23990" y="3027889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cxnSp>
                  <p:nvCxnSpPr>
                    <p:cNvPr id="135" name="Straight Arrow Connector 134">
                      <a:extLst>
                        <a:ext uri="{FF2B5EF4-FFF2-40B4-BE49-F238E27FC236}">
                          <a16:creationId xmlns:a16="http://schemas.microsoft.com/office/drawing/2014/main" id="{D4738BC8-7F3F-83ED-A7FD-156A9C15F3EE}"/>
                        </a:ext>
                      </a:extLst>
                    </p:cNvPr>
                    <p:cNvCxnSpPr>
                      <a:cxnSpLocks/>
                      <a:stCxn id="129" idx="2"/>
                      <a:endCxn id="19" idx="0"/>
                    </p:cNvCxnSpPr>
                    <p:nvPr/>
                  </p:nvCxnSpPr>
                  <p:spPr>
                    <a:xfrm flipH="1">
                      <a:off x="7279323" y="4575174"/>
                      <a:ext cx="2" cy="469300"/>
                    </a:xfrm>
                    <a:prstGeom prst="straightConnector1">
                      <a:avLst/>
                    </a:prstGeom>
                    <a:ln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F4F65FF8-F36C-D510-84BB-C1E63B14A930}"/>
                      </a:ext>
                    </a:extLst>
                  </p:cNvPr>
                  <p:cNvGrpSpPr/>
                  <p:nvPr/>
                </p:nvGrpSpPr>
                <p:grpSpPr>
                  <a:xfrm>
                    <a:off x="8508723" y="4278562"/>
                    <a:ext cx="1881946" cy="2084344"/>
                    <a:chOff x="8429375" y="4345237"/>
                    <a:chExt cx="1881946" cy="2084344"/>
                  </a:xfrm>
                </p:grpSpPr>
                <p:sp>
                  <p:nvSpPr>
                    <p:cNvPr id="136" name="Rectangle: Rounded Corners 135">
                      <a:extLst>
                        <a:ext uri="{FF2B5EF4-FFF2-40B4-BE49-F238E27FC236}">
                          <a16:creationId xmlns:a16="http://schemas.microsoft.com/office/drawing/2014/main" id="{56F3AA47-23C0-79E4-3EF6-3D94C34F44E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429375" y="4345237"/>
                      <a:ext cx="1881946" cy="863040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tx1">
                        <a:lumMod val="95000"/>
                      </a:schemeClr>
                    </a:solidFill>
                    <a:ln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Arc resource bridge (ARB)</a:t>
                      </a:r>
                    </a:p>
                  </p:txBody>
                </p:sp>
                <p:sp>
                  <p:nvSpPr>
                    <p:cNvPr id="137" name="Rectangle: Rounded Corners 136">
                      <a:extLst>
                        <a:ext uri="{FF2B5EF4-FFF2-40B4-BE49-F238E27FC236}">
                          <a16:creationId xmlns:a16="http://schemas.microsoft.com/office/drawing/2014/main" id="{33CA37D9-E63A-53C1-5540-DDEA7D481A5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429375" y="5566541"/>
                      <a:ext cx="1881946" cy="863040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tx1">
                        <a:lumMod val="95000"/>
                      </a:schemeClr>
                    </a:solidFill>
                    <a:ln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Hyper-V Failover </a:t>
                      </a:r>
                      <a:b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</a:b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Cluster Manager</a:t>
                      </a:r>
                    </a:p>
                  </p:txBody>
                </p:sp>
                <p:pic>
                  <p:nvPicPr>
                    <p:cNvPr id="119" name="Graphic 118">
                      <a:extLst>
                        <a:ext uri="{FF2B5EF4-FFF2-40B4-BE49-F238E27FC236}">
                          <a16:creationId xmlns:a16="http://schemas.microsoft.com/office/drawing/2014/main" id="{82E3764D-BB90-56D0-AB8F-7B87510EC10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96DAC541-7B7A-43D3-8B79-37D633B846F1}">
                          <asvg:svgBlip xmlns:asvg="http://schemas.microsoft.com/office/drawing/2016/SVG/main" r:embed="rId2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41748" y="4671731"/>
                      <a:ext cx="457200" cy="457200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141" name="Connector: Elbow 140">
                    <a:extLst>
                      <a:ext uri="{FF2B5EF4-FFF2-40B4-BE49-F238E27FC236}">
                        <a16:creationId xmlns:a16="http://schemas.microsoft.com/office/drawing/2014/main" id="{D2EBC34B-F3DD-7C16-B899-98E1407F8B50}"/>
                      </a:ext>
                    </a:extLst>
                  </p:cNvPr>
                  <p:cNvCxnSpPr>
                    <a:cxnSpLocks/>
                    <a:stCxn id="129" idx="3"/>
                    <a:endCxn id="137" idx="1"/>
                  </p:cNvCxnSpPr>
                  <p:nvPr/>
                </p:nvCxnSpPr>
                <p:spPr>
                  <a:xfrm>
                    <a:off x="8183248" y="4296663"/>
                    <a:ext cx="325475" cy="1634723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solidFill>
                      <a:srgbClr val="0070C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66BCF936-14BB-E21C-CE4E-A4841BE5F412}"/>
                      </a:ext>
                    </a:extLst>
                  </p:cNvPr>
                  <p:cNvCxnSpPr>
                    <a:stCxn id="136" idx="2"/>
                    <a:endCxn id="137" idx="0"/>
                  </p:cNvCxnSpPr>
                  <p:nvPr/>
                </p:nvCxnSpPr>
                <p:spPr>
                  <a:xfrm>
                    <a:off x="9449696" y="5141602"/>
                    <a:ext cx="0" cy="358264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7" name="Rectangle: Rounded Corners 146">
                    <a:extLst>
                      <a:ext uri="{FF2B5EF4-FFF2-40B4-BE49-F238E27FC236}">
                        <a16:creationId xmlns:a16="http://schemas.microsoft.com/office/drawing/2014/main" id="{5D459AE8-33FA-06D4-4A62-9261AC5127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32714" y="4278563"/>
                    <a:ext cx="752836" cy="2084343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1">
                      <a:lumMod val="95000"/>
                    </a:schemeClr>
                  </a:solidFill>
                  <a:ln w="12700" cap="flat" cmpd="sng" algn="ctr">
                    <a:solidFill>
                      <a:schemeClr val="bg1">
                        <a:lumMod val="50000"/>
                        <a:lumOff val="50000"/>
                      </a:scheme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Arc VMs</a:t>
                    </a:r>
                  </a:p>
                </p:txBody>
              </p:sp>
              <p:cxnSp>
                <p:nvCxnSpPr>
                  <p:cNvPr id="148" name="Connector: Elbow 147">
                    <a:extLst>
                      <a:ext uri="{FF2B5EF4-FFF2-40B4-BE49-F238E27FC236}">
                        <a16:creationId xmlns:a16="http://schemas.microsoft.com/office/drawing/2014/main" id="{2B697F22-007D-0CDC-6A70-30C42F9E4DA5}"/>
                      </a:ext>
                    </a:extLst>
                  </p:cNvPr>
                  <p:cNvCxnSpPr>
                    <a:cxnSpLocks/>
                    <a:stCxn id="136" idx="3"/>
                    <a:endCxn id="147" idx="1"/>
                  </p:cNvCxnSpPr>
                  <p:nvPr/>
                </p:nvCxnSpPr>
                <p:spPr>
                  <a:xfrm>
                    <a:off x="10390669" y="4710082"/>
                    <a:ext cx="242045" cy="610653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solidFill>
                      <a:srgbClr val="0070C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4" name="Group 153">
                    <a:extLst>
                      <a:ext uri="{FF2B5EF4-FFF2-40B4-BE49-F238E27FC236}">
                        <a16:creationId xmlns:a16="http://schemas.microsoft.com/office/drawing/2014/main" id="{B39C0213-DB83-E128-218C-B0D07BD5B561}"/>
                      </a:ext>
                    </a:extLst>
                  </p:cNvPr>
                  <p:cNvGrpSpPr/>
                  <p:nvPr/>
                </p:nvGrpSpPr>
                <p:grpSpPr>
                  <a:xfrm>
                    <a:off x="10774933" y="4416886"/>
                    <a:ext cx="468398" cy="1536702"/>
                    <a:chOff x="11009132" y="2406649"/>
                    <a:chExt cx="468398" cy="1536702"/>
                  </a:xfrm>
                </p:grpSpPr>
                <p:pic>
                  <p:nvPicPr>
                    <p:cNvPr id="126" name="Graphic 125">
                      <a:extLst>
                        <a:ext uri="{FF2B5EF4-FFF2-40B4-BE49-F238E27FC236}">
                          <a16:creationId xmlns:a16="http://schemas.microsoft.com/office/drawing/2014/main" id="{8E0DB3ED-CC7E-CA5D-CCAA-5420CB58022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009132" y="3486151"/>
                      <a:ext cx="468398" cy="457200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152" name="Graphic 151">
                      <a:extLst>
                        <a:ext uri="{FF2B5EF4-FFF2-40B4-BE49-F238E27FC236}">
                          <a16:creationId xmlns:a16="http://schemas.microsoft.com/office/drawing/2014/main" id="{1F0D7DF0-6D9D-F481-BC60-548ABF151E4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009132" y="2946400"/>
                      <a:ext cx="468398" cy="457200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153" name="Graphic 152">
                      <a:extLst>
                        <a:ext uri="{FF2B5EF4-FFF2-40B4-BE49-F238E27FC236}">
                          <a16:creationId xmlns:a16="http://schemas.microsoft.com/office/drawing/2014/main" id="{0D1A365D-0417-EF82-BF24-43F7F23981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009132" y="2406649"/>
                      <a:ext cx="468398" cy="457200"/>
                    </a:xfrm>
                    <a:prstGeom prst="rect">
                      <a:avLst/>
                    </a:prstGeom>
                    <a:effectLst/>
                  </p:spPr>
                </p:pic>
              </p:grpSp>
            </p:grpSp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EC8C3C03-BE48-08CB-75B3-13C94456AB0F}"/>
                    </a:ext>
                  </a:extLst>
                </p:cNvPr>
                <p:cNvSpPr/>
                <p:nvPr/>
              </p:nvSpPr>
              <p:spPr bwMode="auto">
                <a:xfrm>
                  <a:off x="1583793" y="4502133"/>
                  <a:ext cx="2230465" cy="166024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1">
                    <a:lumMod val="95000"/>
                  </a:schemeClr>
                </a:solidFill>
                <a:ln w="12700" cap="flat" cmpd="sng" algn="ctr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Virtual Machines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328748D6-6EE4-21CD-6FED-AEDB73E5F505}"/>
                    </a:ext>
                  </a:extLst>
                </p:cNvPr>
                <p:cNvGrpSpPr/>
                <p:nvPr/>
              </p:nvGrpSpPr>
              <p:grpSpPr>
                <a:xfrm>
                  <a:off x="1795102" y="5306893"/>
                  <a:ext cx="1807847" cy="482874"/>
                  <a:chOff x="1619249" y="3809726"/>
                  <a:chExt cx="2089151" cy="482874"/>
                </a:xfrm>
              </p:grpSpPr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C636EFFB-8142-B642-0255-2A8AC97EB6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619249" y="3809726"/>
                    <a:ext cx="641351" cy="482874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FFE7E7"/>
                  </a:solidFill>
                  <a:ln w="12700" cap="flat" cmpd="sng" algn="ctr">
                    <a:solidFill>
                      <a:schemeClr val="bg1">
                        <a:lumMod val="50000"/>
                        <a:lumOff val="50000"/>
                      </a:scheme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VM</a:t>
                    </a:r>
                  </a:p>
                </p:txBody>
              </p:sp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AF513CF9-F374-2917-F250-246B1442A7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343149" y="3809726"/>
                    <a:ext cx="641351" cy="482874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FFE7E7"/>
                  </a:solidFill>
                  <a:ln w="12700" cap="flat" cmpd="sng" algn="ctr">
                    <a:solidFill>
                      <a:schemeClr val="bg1">
                        <a:lumMod val="50000"/>
                        <a:lumOff val="50000"/>
                      </a:scheme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VM</a:t>
                    </a:r>
                  </a:p>
                </p:txBody>
              </p:sp>
              <p:sp>
                <p:nvSpPr>
                  <p:cNvPr id="20" name="Rectangle: Rounded Corners 19">
                    <a:extLst>
                      <a:ext uri="{FF2B5EF4-FFF2-40B4-BE49-F238E27FC236}">
                        <a16:creationId xmlns:a16="http://schemas.microsoft.com/office/drawing/2014/main" id="{0E907F0D-E621-27F0-FC9B-AFA0B15454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67049" y="3809726"/>
                    <a:ext cx="641351" cy="482874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FFE7E7"/>
                  </a:solidFill>
                  <a:ln w="12700" cap="flat" cmpd="sng" algn="ctr">
                    <a:solidFill>
                      <a:schemeClr val="bg1">
                        <a:lumMod val="50000"/>
                        <a:lumOff val="50000"/>
                      </a:scheme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VM</a:t>
                    </a:r>
                  </a:p>
                </p:txBody>
              </p:sp>
            </p:grp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5E9F88D7-62AB-5E9E-3613-964BA6554C04}"/>
                    </a:ext>
                  </a:extLst>
                </p:cNvPr>
                <p:cNvSpPr/>
                <p:nvPr/>
              </p:nvSpPr>
              <p:spPr bwMode="auto">
                <a:xfrm>
                  <a:off x="1795102" y="4659295"/>
                  <a:ext cx="1807847" cy="557023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FFE7E7"/>
                </a:solidFill>
                <a:ln w="12700" cap="flat" cmpd="sng" algn="ctr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Migrate source appliance </a:t>
                  </a:r>
                </a:p>
              </p:txBody>
            </p:sp>
            <p:pic>
              <p:nvPicPr>
                <p:cNvPr id="16" name="Graphic 15">
                  <a:extLst>
                    <a:ext uri="{FF2B5EF4-FFF2-40B4-BE49-F238E27FC236}">
                      <a16:creationId xmlns:a16="http://schemas.microsoft.com/office/drawing/2014/main" id="{3995E801-C182-5DE5-CE18-1245CA2AE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1145" y="4709206"/>
                  <a:ext cx="457200" cy="457200"/>
                </a:xfrm>
                <a:prstGeom prst="rect">
                  <a:avLst/>
                </a:prstGeom>
                <a:effectLst/>
              </p:spPr>
            </p:pic>
            <p:cxnSp>
              <p:nvCxnSpPr>
                <p:cNvPr id="170" name="Straight Arrow Connector 169">
                  <a:extLst>
                    <a:ext uri="{FF2B5EF4-FFF2-40B4-BE49-F238E27FC236}">
                      <a16:creationId xmlns:a16="http://schemas.microsoft.com/office/drawing/2014/main" id="{4DC71291-1B62-8163-587B-D7F3C2286D9A}"/>
                    </a:ext>
                  </a:extLst>
                </p:cNvPr>
                <p:cNvCxnSpPr>
                  <a:cxnSpLocks/>
                  <a:stCxn id="15" idx="3"/>
                  <a:endCxn id="19" idx="1"/>
                </p:cNvCxnSpPr>
                <p:nvPr/>
              </p:nvCxnSpPr>
              <p:spPr>
                <a:xfrm>
                  <a:off x="3602949" y="4937807"/>
                  <a:ext cx="1364972" cy="2233"/>
                </a:xfrm>
                <a:prstGeom prst="straightConnector1">
                  <a:avLst/>
                </a:prstGeom>
                <a:ln>
                  <a:solidFill>
                    <a:srgbClr val="D058AB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232273D3-BEBD-B5DD-33DE-3FF2E9C4E67D}"/>
                    </a:ext>
                  </a:extLst>
                </p:cNvPr>
                <p:cNvGrpSpPr/>
                <p:nvPr/>
              </p:nvGrpSpPr>
              <p:grpSpPr>
                <a:xfrm>
                  <a:off x="493152" y="6282312"/>
                  <a:ext cx="643499" cy="266187"/>
                  <a:chOff x="-1215001" y="6244077"/>
                  <a:chExt cx="860154" cy="365760"/>
                </a:xfrm>
              </p:grpSpPr>
              <p:pic>
                <p:nvPicPr>
                  <p:cNvPr id="26" name="Graphic 25">
                    <a:extLst>
                      <a:ext uri="{FF2B5EF4-FFF2-40B4-BE49-F238E27FC236}">
                        <a16:creationId xmlns:a16="http://schemas.microsoft.com/office/drawing/2014/main" id="{7E988C76-CE50-CAF5-DE90-C87C2CE540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215001" y="6244077"/>
                    <a:ext cx="365760" cy="365760"/>
                  </a:xfrm>
                  <a:prstGeom prst="rect">
                    <a:avLst/>
                  </a:prstGeom>
                </p:spPr>
              </p:pic>
              <p:pic>
                <p:nvPicPr>
                  <p:cNvPr id="27" name="Graphic 26">
                    <a:extLst>
                      <a:ext uri="{FF2B5EF4-FFF2-40B4-BE49-F238E27FC236}">
                        <a16:creationId xmlns:a16="http://schemas.microsoft.com/office/drawing/2014/main" id="{FE118992-F61C-45D4-E40A-3A87154ECC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967804" y="6244077"/>
                    <a:ext cx="365760" cy="365760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aphic 28">
                    <a:extLst>
                      <a:ext uri="{FF2B5EF4-FFF2-40B4-BE49-F238E27FC236}">
                        <a16:creationId xmlns:a16="http://schemas.microsoft.com/office/drawing/2014/main" id="{238BA666-794F-1127-CA37-526A70688E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720607" y="6244077"/>
                    <a:ext cx="365760" cy="36576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08" name="Connector: Elbow 107">
                  <a:extLst>
                    <a:ext uri="{FF2B5EF4-FFF2-40B4-BE49-F238E27FC236}">
                      <a16:creationId xmlns:a16="http://schemas.microsoft.com/office/drawing/2014/main" id="{07E66B53-A5F8-1FEB-AC65-1E265109E851}"/>
                    </a:ext>
                  </a:extLst>
                </p:cNvPr>
                <p:cNvCxnSpPr>
                  <a:cxnSpLocks/>
                  <a:stCxn id="15" idx="0"/>
                  <a:endCxn id="107" idx="2"/>
                </p:cNvCxnSpPr>
                <p:nvPr/>
              </p:nvCxnSpPr>
              <p:spPr>
                <a:xfrm rot="16200000" flipV="1">
                  <a:off x="2109572" y="4069840"/>
                  <a:ext cx="690954" cy="487955"/>
                </a:xfrm>
                <a:prstGeom prst="bentConnector3">
                  <a:avLst>
                    <a:gd name="adj1" fmla="val 67462"/>
                  </a:avLst>
                </a:prstGeom>
                <a:ln>
                  <a:solidFill>
                    <a:srgbClr val="D058AB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E79288E7-13CF-BA72-474C-150F1DBED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569699" y="3532891"/>
                <a:ext cx="457200" cy="457200"/>
              </a:xfrm>
              <a:prstGeom prst="rect">
                <a:avLst/>
              </a:prstGeom>
            </p:spPr>
          </p:pic>
        </p:grp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8C60D2F4-65FB-A2A2-F297-47ABA3B2238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558528" y="2890046"/>
              <a:ext cx="2042236" cy="65111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D058AB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BD743B8D-3A92-5280-06F7-A66B16E637C3}"/>
                </a:ext>
              </a:extLst>
            </p:cNvPr>
            <p:cNvCxnSpPr>
              <a:cxnSpLocks/>
              <a:stCxn id="129" idx="0"/>
            </p:cNvCxnSpPr>
            <p:nvPr/>
          </p:nvCxnSpPr>
          <p:spPr>
            <a:xfrm flipH="1" flipV="1">
              <a:off x="6785754" y="2194483"/>
              <a:ext cx="2" cy="1363624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700562F4-BC9D-1E56-FC34-7E1551BE0B7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636964" y="4236719"/>
              <a:ext cx="619030" cy="464332"/>
            </a:xfrm>
            <a:prstGeom prst="bentConnector3">
              <a:avLst>
                <a:gd name="adj1" fmla="val 339"/>
              </a:avLst>
            </a:prstGeom>
            <a:ln>
              <a:solidFill>
                <a:srgbClr val="D058AB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ctor: Elbow 142">
              <a:extLst>
                <a:ext uri="{FF2B5EF4-FFF2-40B4-BE49-F238E27FC236}">
                  <a16:creationId xmlns:a16="http://schemas.microsoft.com/office/drawing/2014/main" id="{491E7026-72A5-FACE-E87E-C7DBE3D30AD9}"/>
                </a:ext>
              </a:extLst>
            </p:cNvPr>
            <p:cNvCxnSpPr>
              <a:cxnSpLocks/>
              <a:stCxn id="136" idx="0"/>
              <a:endCxn id="73" idx="2"/>
            </p:cNvCxnSpPr>
            <p:nvPr/>
          </p:nvCxnSpPr>
          <p:spPr>
            <a:xfrm rot="5400000" flipH="1" flipV="1">
              <a:off x="8389757" y="2622562"/>
              <a:ext cx="1762326" cy="629586"/>
            </a:xfrm>
            <a:prstGeom prst="bentConnector3">
              <a:avLst>
                <a:gd name="adj1" fmla="val 33742"/>
              </a:avLst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CB137B7D-1692-6358-D66B-6F7350CB1DCE}"/>
              </a:ext>
            </a:extLst>
          </p:cNvPr>
          <p:cNvSpPr txBox="1"/>
          <p:nvPr/>
        </p:nvSpPr>
        <p:spPr>
          <a:xfrm>
            <a:off x="5091838" y="2697139"/>
            <a:ext cx="9495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D058AB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SSL/443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248549E-E823-DA50-CEAB-22D3D19C3BD0}"/>
              </a:ext>
            </a:extLst>
          </p:cNvPr>
          <p:cNvSpPr txBox="1"/>
          <p:nvPr/>
        </p:nvSpPr>
        <p:spPr>
          <a:xfrm>
            <a:off x="6825930" y="2697139"/>
            <a:ext cx="84075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SSL/443</a:t>
            </a:r>
          </a:p>
        </p:txBody>
      </p:sp>
    </p:spTree>
    <p:extLst>
      <p:ext uri="{BB962C8B-B14F-4D97-AF65-F5344CB8AC3E}">
        <p14:creationId xmlns:p14="http://schemas.microsoft.com/office/powerpoint/2010/main" val="245978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BC6A1-F6D1-AF17-214F-7C25EF2C8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10ED-6EDE-A2D6-8988-5A8BF0E0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 sz="2000" dirty="0"/>
              <a:t>Azure Migrate for Azure Local – Setup and Discovery (Public Preview)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59D852-1704-36EA-B04B-50139D456216}"/>
              </a:ext>
            </a:extLst>
          </p:cNvPr>
          <p:cNvSpPr/>
          <p:nvPr/>
        </p:nvSpPr>
        <p:spPr bwMode="auto">
          <a:xfrm>
            <a:off x="191525" y="3609272"/>
            <a:ext cx="11808330" cy="3178879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106984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On-premises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79006018-C679-C9C4-9785-392C35ECE87C}"/>
              </a:ext>
            </a:extLst>
          </p:cNvPr>
          <p:cNvSpPr/>
          <p:nvPr/>
        </p:nvSpPr>
        <p:spPr bwMode="auto">
          <a:xfrm>
            <a:off x="3904427" y="3867379"/>
            <a:ext cx="1907435" cy="2156435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Migrate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source appliance (Windows Server 2022)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7A749770-4136-7C38-FE60-B7BE1E50C492}"/>
              </a:ext>
            </a:extLst>
          </p:cNvPr>
          <p:cNvSpPr/>
          <p:nvPr/>
        </p:nvSpPr>
        <p:spPr bwMode="auto">
          <a:xfrm>
            <a:off x="1393626" y="3867379"/>
            <a:ext cx="2439728" cy="664468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Windows Server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virtual machines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C4511528-7561-E56F-1978-05EBE9ADB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6554" y="3990063"/>
            <a:ext cx="457200" cy="4572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B70055-7190-9AE1-9B7D-A8C7B250B51F}"/>
              </a:ext>
            </a:extLst>
          </p:cNvPr>
          <p:cNvSpPr/>
          <p:nvPr/>
        </p:nvSpPr>
        <p:spPr bwMode="auto">
          <a:xfrm>
            <a:off x="1393626" y="4610294"/>
            <a:ext cx="2439728" cy="664468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Windows Client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virtual machines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8A61261-2EA3-A198-A359-3A1477A18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6554" y="4732978"/>
            <a:ext cx="457200" cy="4572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1E8A52-791C-E09A-BD0F-F1A6F33F4A89}"/>
              </a:ext>
            </a:extLst>
          </p:cNvPr>
          <p:cNvSpPr/>
          <p:nvPr/>
        </p:nvSpPr>
        <p:spPr bwMode="auto">
          <a:xfrm>
            <a:off x="1393626" y="5359346"/>
            <a:ext cx="2439728" cy="664468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Linux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virtual machines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C80E8D0-9439-91A4-F996-CF8DEA8DA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4699" y="5443930"/>
            <a:ext cx="457200" cy="4572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69B26F2E-9C03-3D34-7914-06B6CFBE33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45045" y="4656862"/>
            <a:ext cx="626198" cy="62619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55B48E-E108-963B-9962-5A98A39DE318}"/>
              </a:ext>
            </a:extLst>
          </p:cNvPr>
          <p:cNvSpPr/>
          <p:nvPr/>
        </p:nvSpPr>
        <p:spPr bwMode="auto">
          <a:xfrm>
            <a:off x="1393626" y="6108397"/>
            <a:ext cx="4418236" cy="599019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VMware vSphere or Hyper-V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source cluster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AA7F58-8BDB-8008-CBE9-BE8F2A97BFD2}"/>
              </a:ext>
            </a:extLst>
          </p:cNvPr>
          <p:cNvGrpSpPr/>
          <p:nvPr/>
        </p:nvGrpSpPr>
        <p:grpSpPr>
          <a:xfrm>
            <a:off x="1464699" y="6244077"/>
            <a:ext cx="860154" cy="365760"/>
            <a:chOff x="2183271" y="2405193"/>
            <a:chExt cx="860154" cy="365760"/>
          </a:xfrm>
          <a:solidFill>
            <a:schemeClr val="bg1"/>
          </a:solidFill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38398AE-025E-220E-24B5-5008F1822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83271" y="2405193"/>
              <a:ext cx="365760" cy="36576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CC8B44F0-8A29-16C1-2F71-48AD8BD6C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30468" y="2405193"/>
              <a:ext cx="365760" cy="36576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C2C332CD-5B68-EABC-3E94-14045457B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77665" y="2405193"/>
              <a:ext cx="365760" cy="365760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25B6D5F-E1F1-83DF-4A94-0C420CE4F9F4}"/>
              </a:ext>
            </a:extLst>
          </p:cNvPr>
          <p:cNvSpPr/>
          <p:nvPr/>
        </p:nvSpPr>
        <p:spPr bwMode="auto">
          <a:xfrm>
            <a:off x="11135965" y="5359346"/>
            <a:ext cx="769541" cy="664468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Logical Networks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(LNET)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24A42AF-4F61-8D06-753B-2EF211C6D7B4}"/>
              </a:ext>
            </a:extLst>
          </p:cNvPr>
          <p:cNvSpPr/>
          <p:nvPr/>
        </p:nvSpPr>
        <p:spPr bwMode="auto">
          <a:xfrm>
            <a:off x="8866569" y="5359346"/>
            <a:ext cx="2148840" cy="664468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Cluster Shared Volume (CSV)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A8E8C09-38AC-3A6B-923F-D1A03B5BAE44}"/>
              </a:ext>
            </a:extLst>
          </p:cNvPr>
          <p:cNvSpPr/>
          <p:nvPr/>
        </p:nvSpPr>
        <p:spPr bwMode="auto">
          <a:xfrm>
            <a:off x="8959529" y="5609664"/>
            <a:ext cx="1989884" cy="383212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Storage Path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A35935B-4556-D20C-EA2A-F4B3B2BAA53C}"/>
              </a:ext>
            </a:extLst>
          </p:cNvPr>
          <p:cNvSpPr/>
          <p:nvPr/>
        </p:nvSpPr>
        <p:spPr bwMode="auto">
          <a:xfrm>
            <a:off x="7492166" y="6108397"/>
            <a:ext cx="4418236" cy="599019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Local instance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5537610-D4A6-9344-3931-88A52DFB08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25534" y="6179306"/>
            <a:ext cx="457200" cy="4572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8DEDFBF-A704-0D39-6CF6-EC7427032F79}"/>
              </a:ext>
            </a:extLst>
          </p:cNvPr>
          <p:cNvSpPr/>
          <p:nvPr/>
        </p:nvSpPr>
        <p:spPr bwMode="auto">
          <a:xfrm>
            <a:off x="7492166" y="4487895"/>
            <a:ext cx="4418236" cy="557023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 resource bridge (ARB)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ED4E43A-6434-3DDD-96D1-1FF5EE534BE7}"/>
              </a:ext>
            </a:extLst>
          </p:cNvPr>
          <p:cNvSpPr/>
          <p:nvPr/>
        </p:nvSpPr>
        <p:spPr bwMode="auto">
          <a:xfrm>
            <a:off x="7492166" y="3870875"/>
            <a:ext cx="4418236" cy="557023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rgbClr val="00B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Migrate target appliance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(Windows Server 2022)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8DDE2D9-5533-6828-D6F2-FF0621B858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2454" y="3835537"/>
            <a:ext cx="626198" cy="62619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5699E6F-1514-E4C3-AB50-A5712A35E4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0110" y="4074647"/>
            <a:ext cx="457200" cy="4572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48AE87D-0BBA-4693-617C-516B87BB24AF}"/>
              </a:ext>
            </a:extLst>
          </p:cNvPr>
          <p:cNvSpPr txBox="1"/>
          <p:nvPr/>
        </p:nvSpPr>
        <p:spPr>
          <a:xfrm>
            <a:off x="2912882" y="2755512"/>
            <a:ext cx="3070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D058AB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 virtual machine in source environment is provisioned and installed with Azure Migrate appliance, followed by appliance linkage to Azure Migrate project with source key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8F087C-98BD-2AB2-7976-E4844AA3B052}"/>
              </a:ext>
            </a:extLst>
          </p:cNvPr>
          <p:cNvSpPr txBox="1"/>
          <p:nvPr/>
        </p:nvSpPr>
        <p:spPr>
          <a:xfrm>
            <a:off x="6561560" y="2744510"/>
            <a:ext cx="42031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 virtual machine is provisioned in target environment, and installed with Azure Migrate appliance followed by appliance linkage to Azure Migrate project with target key 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3FB410D-9554-E98D-10C8-329C59412869}"/>
              </a:ext>
            </a:extLst>
          </p:cNvPr>
          <p:cNvSpPr/>
          <p:nvPr/>
        </p:nvSpPr>
        <p:spPr bwMode="auto">
          <a:xfrm>
            <a:off x="2734032" y="792601"/>
            <a:ext cx="6374567" cy="1896899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E91CE49-45CC-BAFC-5670-61273C3C6EA1}"/>
              </a:ext>
            </a:extLst>
          </p:cNvPr>
          <p:cNvSpPr/>
          <p:nvPr/>
        </p:nvSpPr>
        <p:spPr bwMode="auto">
          <a:xfrm>
            <a:off x="4222401" y="895421"/>
            <a:ext cx="3218689" cy="1681736"/>
          </a:xfrm>
          <a:prstGeom prst="roundRect">
            <a:avLst>
              <a:gd name="adj" fmla="val 4645"/>
            </a:avLst>
          </a:prstGeom>
          <a:solidFill>
            <a:srgbClr val="C1EF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13716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Migrate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2AEBA51D-4930-6AB9-0564-D916B24ED7EE}"/>
              </a:ext>
            </a:extLst>
          </p:cNvPr>
          <p:cNvSpPr/>
          <p:nvPr/>
        </p:nvSpPr>
        <p:spPr bwMode="auto">
          <a:xfrm>
            <a:off x="4437450" y="1353246"/>
            <a:ext cx="2788590" cy="1131285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New Project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C6ADC4B-FED5-CBCA-9539-F8606DB77FAE}"/>
              </a:ext>
            </a:extLst>
          </p:cNvPr>
          <p:cNvSpPr/>
          <p:nvPr/>
        </p:nvSpPr>
        <p:spPr bwMode="auto">
          <a:xfrm>
            <a:off x="4511159" y="1650584"/>
            <a:ext cx="1271176" cy="646819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Source key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B86ED01F-A8DD-3C87-7CD0-DEADF6ECFC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63867" y="1901163"/>
            <a:ext cx="365760" cy="365760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B162103-21AD-B6DB-5B22-7D10777DA151}"/>
              </a:ext>
            </a:extLst>
          </p:cNvPr>
          <p:cNvSpPr/>
          <p:nvPr/>
        </p:nvSpPr>
        <p:spPr bwMode="auto">
          <a:xfrm>
            <a:off x="5881155" y="1647815"/>
            <a:ext cx="1271176" cy="646819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Target key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1B523319-F071-0BE7-54C2-4B515D2B5AE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33863" y="1898394"/>
            <a:ext cx="365760" cy="36576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CAB68AED-E4E3-9D9C-AE19-2EE4227A2D5E}"/>
              </a:ext>
            </a:extLst>
          </p:cNvPr>
          <p:cNvSpPr txBox="1"/>
          <p:nvPr/>
        </p:nvSpPr>
        <p:spPr>
          <a:xfrm>
            <a:off x="7527420" y="1262674"/>
            <a:ext cx="1522317" cy="938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 new Azure Migrate project is created and generated with both source and target keys</a:t>
            </a:r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51BC5731-4E7C-CA3D-4D39-003455291ED8}"/>
              </a:ext>
            </a:extLst>
          </p:cNvPr>
          <p:cNvSpPr/>
          <p:nvPr/>
        </p:nvSpPr>
        <p:spPr bwMode="auto">
          <a:xfrm>
            <a:off x="7080110" y="1217264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AF6749C5-8125-FF1C-876C-A014AA764547}"/>
              </a:ext>
            </a:extLst>
          </p:cNvPr>
          <p:cNvCxnSpPr>
            <a:cxnSpLocks/>
            <a:stCxn id="47" idx="2"/>
            <a:endCxn id="110" idx="3"/>
          </p:cNvCxnSpPr>
          <p:nvPr/>
        </p:nvCxnSpPr>
        <p:spPr>
          <a:xfrm rot="16200000" flipH="1">
            <a:off x="4155207" y="3288942"/>
            <a:ext cx="2648194" cy="665115"/>
          </a:xfrm>
          <a:prstGeom prst="bentConnector4">
            <a:avLst>
              <a:gd name="adj1" fmla="val 17777"/>
              <a:gd name="adj2" fmla="val 134370"/>
            </a:avLst>
          </a:prstGeom>
          <a:ln>
            <a:solidFill>
              <a:srgbClr val="D058A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9B30F7D6-3502-BD65-2DD6-3656960211EC}"/>
              </a:ext>
            </a:extLst>
          </p:cNvPr>
          <p:cNvCxnSpPr>
            <a:stCxn id="50" idx="2"/>
            <a:endCxn id="35" idx="0"/>
          </p:cNvCxnSpPr>
          <p:nvPr/>
        </p:nvCxnSpPr>
        <p:spPr>
          <a:xfrm rot="16200000" flipH="1">
            <a:off x="7320893" y="1490483"/>
            <a:ext cx="1576241" cy="3184541"/>
          </a:xfrm>
          <a:prstGeom prst="bentConnector3">
            <a:avLst>
              <a:gd name="adj1" fmla="val 73978"/>
            </a:avLst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68D520E-A995-DE9C-0FAC-471A1B93C186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894706" y="5044917"/>
            <a:ext cx="971863" cy="646663"/>
          </a:xfrm>
          <a:prstGeom prst="bentConnector3">
            <a:avLst>
              <a:gd name="adj1" fmla="val 81"/>
            </a:avLst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35C2018-419E-7886-3338-5D672ADAE932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894706" y="5190178"/>
            <a:ext cx="3626030" cy="169168"/>
          </a:xfrm>
          <a:prstGeom prst="bentConnector2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08AB67B3-2323-6CAA-8D7C-E524A35CB4A2}"/>
              </a:ext>
            </a:extLst>
          </p:cNvPr>
          <p:cNvSpPr/>
          <p:nvPr/>
        </p:nvSpPr>
        <p:spPr bwMode="auto">
          <a:xfrm>
            <a:off x="7757546" y="5313684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AF9D60BC-4E45-C7BC-C23C-CA3A4A28FC1B}"/>
              </a:ext>
            </a:extLst>
          </p:cNvPr>
          <p:cNvSpPr/>
          <p:nvPr/>
        </p:nvSpPr>
        <p:spPr bwMode="auto">
          <a:xfrm>
            <a:off x="8283326" y="5101300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22428B9-F65E-15F7-9B37-D65AADB5E838}"/>
              </a:ext>
            </a:extLst>
          </p:cNvPr>
          <p:cNvSpPr txBox="1"/>
          <p:nvPr/>
        </p:nvSpPr>
        <p:spPr>
          <a:xfrm>
            <a:off x="532565" y="1733759"/>
            <a:ext cx="21890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Source appliance discovers VMs in source cluster, creates an inventory, and sends the list to the Azure Migrate project where the user can select which of the VMs to migrate</a:t>
            </a: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94B850A7-ECA7-61BF-C18E-5909EBE2707B}"/>
              </a:ext>
            </a:extLst>
          </p:cNvPr>
          <p:cNvSpPr/>
          <p:nvPr/>
        </p:nvSpPr>
        <p:spPr bwMode="auto">
          <a:xfrm>
            <a:off x="5902166" y="3106704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DFE67D9-E6EB-3CFC-E589-E17B428C1402}"/>
              </a:ext>
            </a:extLst>
          </p:cNvPr>
          <p:cNvCxnSpPr>
            <a:cxnSpLocks/>
            <a:stCxn id="57" idx="1"/>
            <a:endCxn id="110" idx="0"/>
          </p:cNvCxnSpPr>
          <p:nvPr/>
        </p:nvCxnSpPr>
        <p:spPr>
          <a:xfrm rot="10800000" flipH="1" flipV="1">
            <a:off x="4437449" y="1918889"/>
            <a:ext cx="420695" cy="1948490"/>
          </a:xfrm>
          <a:prstGeom prst="bentConnector4">
            <a:avLst>
              <a:gd name="adj1" fmla="val -362982"/>
              <a:gd name="adj2" fmla="val 93923"/>
            </a:avLst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22B2F098-6B59-F538-F751-7312D87C4BBF}"/>
              </a:ext>
            </a:extLst>
          </p:cNvPr>
          <p:cNvSpPr/>
          <p:nvPr/>
        </p:nvSpPr>
        <p:spPr bwMode="auto">
          <a:xfrm>
            <a:off x="2771507" y="1781728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83F0C5FF-296A-8393-F617-B9C650777E6D}"/>
              </a:ext>
            </a:extLst>
          </p:cNvPr>
          <p:cNvSpPr/>
          <p:nvPr/>
        </p:nvSpPr>
        <p:spPr bwMode="auto">
          <a:xfrm>
            <a:off x="6377694" y="3106704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492D37F-110F-D15B-4F8A-0C93DD30A4B9}"/>
              </a:ext>
            </a:extLst>
          </p:cNvPr>
          <p:cNvSpPr txBox="1"/>
          <p:nvPr/>
        </p:nvSpPr>
        <p:spPr>
          <a:xfrm>
            <a:off x="5879535" y="5135741"/>
            <a:ext cx="18894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User configures a storage path and LNET that the migrated VMs will use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DDB6573-8EE2-676D-F0E8-E502521906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8731" y="866594"/>
            <a:ext cx="495083" cy="49508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FB6D87C-D173-604E-3D9C-F21E912069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44385" y="835248"/>
            <a:ext cx="517998" cy="51799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26F0C41-0D91-9591-8016-21A4044E91D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671254" y="4583526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97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FACE0-F1ED-2C79-DE0B-C2842A635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774A-43A0-8455-E43F-8F9FDA8C2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 sz="2000" dirty="0"/>
              <a:t>Azure Migrate for Azure Local – Replication (Public Preview) </a:t>
            </a:r>
          </a:p>
        </p:txBody>
      </p:sp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C1336552-12FE-4C8D-8FB1-855BD2423952}"/>
              </a:ext>
            </a:extLst>
          </p:cNvPr>
          <p:cNvSpPr/>
          <p:nvPr/>
        </p:nvSpPr>
        <p:spPr bwMode="auto">
          <a:xfrm>
            <a:off x="149737" y="3176848"/>
            <a:ext cx="11891905" cy="3488191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106984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On-premises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57EE207D-DF49-4446-CBDE-34DD943210BD}"/>
              </a:ext>
            </a:extLst>
          </p:cNvPr>
          <p:cNvSpPr/>
          <p:nvPr/>
        </p:nvSpPr>
        <p:spPr bwMode="auto">
          <a:xfrm>
            <a:off x="3812102" y="3344393"/>
            <a:ext cx="1907435" cy="2156435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Migrate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source appliance (Windows Server 2022)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408DC509-22E3-CC22-8C4B-E47241423167}"/>
              </a:ext>
            </a:extLst>
          </p:cNvPr>
          <p:cNvSpPr/>
          <p:nvPr/>
        </p:nvSpPr>
        <p:spPr bwMode="auto">
          <a:xfrm>
            <a:off x="1301301" y="3344393"/>
            <a:ext cx="2439728" cy="664468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Windows Server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virtual machines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639CE4E-AD6B-DC23-46EF-98B424F06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4229" y="3467077"/>
            <a:ext cx="457200" cy="4572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0637C1-7FC6-FCFA-6C0A-97BF1E106456}"/>
              </a:ext>
            </a:extLst>
          </p:cNvPr>
          <p:cNvSpPr/>
          <p:nvPr/>
        </p:nvSpPr>
        <p:spPr bwMode="auto">
          <a:xfrm>
            <a:off x="1301301" y="4087308"/>
            <a:ext cx="2439728" cy="664468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Windows Client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virtual machines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589F25-D3A8-53BC-1C09-2BFA03313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4229" y="4209992"/>
            <a:ext cx="457200" cy="4572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34E57D-79C5-841D-BD71-260BC595A587}"/>
              </a:ext>
            </a:extLst>
          </p:cNvPr>
          <p:cNvSpPr/>
          <p:nvPr/>
        </p:nvSpPr>
        <p:spPr bwMode="auto">
          <a:xfrm>
            <a:off x="1301301" y="4836360"/>
            <a:ext cx="2439728" cy="664468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Linux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virtual machines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E5142B3-832C-D294-F230-16D3139D9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2374" y="4920944"/>
            <a:ext cx="457200" cy="4572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FBEC35B5-7735-0225-6DEF-278DAC3D8E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52720" y="4133876"/>
            <a:ext cx="626198" cy="62619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BAD065F-0A80-1C17-1D38-AAD0F02068BF}"/>
              </a:ext>
            </a:extLst>
          </p:cNvPr>
          <p:cNvSpPr/>
          <p:nvPr/>
        </p:nvSpPr>
        <p:spPr bwMode="auto">
          <a:xfrm>
            <a:off x="1301301" y="5585412"/>
            <a:ext cx="4418236" cy="599019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VMware vSphere or Hyper-V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source cluster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AA57252-4EFA-10E1-290E-92386416A9E6}"/>
              </a:ext>
            </a:extLst>
          </p:cNvPr>
          <p:cNvGrpSpPr/>
          <p:nvPr/>
        </p:nvGrpSpPr>
        <p:grpSpPr>
          <a:xfrm>
            <a:off x="1372374" y="5721091"/>
            <a:ext cx="860154" cy="365760"/>
            <a:chOff x="2183271" y="2405193"/>
            <a:chExt cx="860154" cy="365760"/>
          </a:xfrm>
          <a:solidFill>
            <a:schemeClr val="bg1"/>
          </a:solidFill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4AA7FA42-9F37-4934-D527-2DE6CC4F4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83271" y="2405193"/>
              <a:ext cx="365760" cy="36576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76961CA-23C6-A4EA-C77D-274B77957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30468" y="2405193"/>
              <a:ext cx="365760" cy="36576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2D2C2E5-E76E-298D-0866-01C524021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77665" y="2405193"/>
              <a:ext cx="365760" cy="365760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A756D02-5373-1859-C5CD-7CEC91AE6B17}"/>
              </a:ext>
            </a:extLst>
          </p:cNvPr>
          <p:cNvSpPr/>
          <p:nvPr/>
        </p:nvSpPr>
        <p:spPr bwMode="auto">
          <a:xfrm>
            <a:off x="7533953" y="5585411"/>
            <a:ext cx="4418236" cy="599019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Local instance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F58C1A8-81E0-A0BE-527E-636F795E5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67321" y="5656320"/>
            <a:ext cx="457200" cy="4572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EDBC3A-D281-7CAD-879B-07C421399A49}"/>
              </a:ext>
            </a:extLst>
          </p:cNvPr>
          <p:cNvSpPr/>
          <p:nvPr/>
        </p:nvSpPr>
        <p:spPr bwMode="auto">
          <a:xfrm>
            <a:off x="7533953" y="3964909"/>
            <a:ext cx="4418236" cy="557023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 resource bridge (ARB)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D3D0801-5908-EC81-A18F-BD31962009EE}"/>
              </a:ext>
            </a:extLst>
          </p:cNvPr>
          <p:cNvSpPr/>
          <p:nvPr/>
        </p:nvSpPr>
        <p:spPr bwMode="auto">
          <a:xfrm>
            <a:off x="7533953" y="3347889"/>
            <a:ext cx="4418236" cy="557023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Migrate target appliance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(Windows Server 2022)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A704AB76-851B-D5F8-556A-14B291CFC9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4241" y="3312551"/>
            <a:ext cx="626198" cy="626198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C70A148-00EE-C89B-247C-B4A168FA83FB}"/>
              </a:ext>
            </a:extLst>
          </p:cNvPr>
          <p:cNvSpPr/>
          <p:nvPr/>
        </p:nvSpPr>
        <p:spPr bwMode="auto">
          <a:xfrm>
            <a:off x="7533953" y="4585796"/>
            <a:ext cx="2148840" cy="928705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Cluster Shared Volume (CSV)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6D56386-F445-30FC-2348-2C8C9AD3E9EB}"/>
              </a:ext>
            </a:extLst>
          </p:cNvPr>
          <p:cNvSpPr/>
          <p:nvPr/>
        </p:nvSpPr>
        <p:spPr bwMode="auto">
          <a:xfrm>
            <a:off x="7644342" y="4886575"/>
            <a:ext cx="1940367" cy="535602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Storage Path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39DD10A-F011-2F2E-ECDC-8761ED4B4688}"/>
              </a:ext>
            </a:extLst>
          </p:cNvPr>
          <p:cNvSpPr/>
          <p:nvPr/>
        </p:nvSpPr>
        <p:spPr bwMode="auto">
          <a:xfrm>
            <a:off x="9803349" y="4581929"/>
            <a:ext cx="2148840" cy="928705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Logical Networks (LNET)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EFD5B121-74CE-3E45-FE9B-AB3B318090AA}"/>
              </a:ext>
            </a:extLst>
          </p:cNvPr>
          <p:cNvCxnSpPr>
            <a:cxnSpLocks/>
          </p:cNvCxnSpPr>
          <p:nvPr/>
        </p:nvCxnSpPr>
        <p:spPr>
          <a:xfrm flipV="1">
            <a:off x="5717353" y="6116312"/>
            <a:ext cx="1816600" cy="1"/>
          </a:xfrm>
          <a:prstGeom prst="straightConnector1">
            <a:avLst/>
          </a:prstGeom>
          <a:ln>
            <a:solidFill>
              <a:srgbClr val="D058AB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12B0A4BB-C2D1-C73A-B215-243DCC0A3A8A}"/>
              </a:ext>
            </a:extLst>
          </p:cNvPr>
          <p:cNvCxnSpPr>
            <a:cxnSpLocks/>
          </p:cNvCxnSpPr>
          <p:nvPr/>
        </p:nvCxnSpPr>
        <p:spPr>
          <a:xfrm flipV="1">
            <a:off x="5717353" y="5691628"/>
            <a:ext cx="1816600" cy="1"/>
          </a:xfrm>
          <a:prstGeom prst="straightConnector1">
            <a:avLst/>
          </a:prstGeom>
          <a:ln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97E4EE75-8D1C-37B7-9A06-CFC2CE02C572}"/>
              </a:ext>
            </a:extLst>
          </p:cNvPr>
          <p:cNvSpPr txBox="1"/>
          <p:nvPr/>
        </p:nvSpPr>
        <p:spPr>
          <a:xfrm>
            <a:off x="5750765" y="5799112"/>
            <a:ext cx="17519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D058AB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Delta replication (hourly)</a:t>
            </a:r>
          </a:p>
        </p:txBody>
      </p:sp>
      <p:sp>
        <p:nvSpPr>
          <p:cNvPr id="154" name="Flowchart: Connector 153">
            <a:extLst>
              <a:ext uri="{FF2B5EF4-FFF2-40B4-BE49-F238E27FC236}">
                <a16:creationId xmlns:a16="http://schemas.microsoft.com/office/drawing/2014/main" id="{A5AB5FB5-F7E3-A19D-A7E6-4FAC55650B48}"/>
              </a:ext>
            </a:extLst>
          </p:cNvPr>
          <p:cNvSpPr/>
          <p:nvPr/>
        </p:nvSpPr>
        <p:spPr bwMode="auto">
          <a:xfrm>
            <a:off x="4007310" y="6293528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5F1A6D6-611C-B958-B17D-3C024D5770A1}"/>
              </a:ext>
            </a:extLst>
          </p:cNvPr>
          <p:cNvSpPr txBox="1"/>
          <p:nvPr/>
        </p:nvSpPr>
        <p:spPr>
          <a:xfrm>
            <a:off x="4187954" y="6270032"/>
            <a:ext cx="5011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Delta replication copies any new changes during or after initial replication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00256C9-85C0-37D6-1721-35C51269CAFC}"/>
              </a:ext>
            </a:extLst>
          </p:cNvPr>
          <p:cNvSpPr txBox="1"/>
          <p:nvPr/>
        </p:nvSpPr>
        <p:spPr>
          <a:xfrm>
            <a:off x="5975987" y="5410510"/>
            <a:ext cx="12993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Initial replication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E56A5A7-508D-BA50-DC71-3E6BE96B5742}"/>
              </a:ext>
            </a:extLst>
          </p:cNvPr>
          <p:cNvSpPr txBox="1"/>
          <p:nvPr/>
        </p:nvSpPr>
        <p:spPr>
          <a:xfrm>
            <a:off x="5717289" y="4474798"/>
            <a:ext cx="181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Initial replication is initiated to copy all disks and transfer logs from source to target cluster</a:t>
            </a:r>
          </a:p>
        </p:txBody>
      </p:sp>
      <p:sp>
        <p:nvSpPr>
          <p:cNvPr id="161" name="Flowchart: Connector 160">
            <a:extLst>
              <a:ext uri="{FF2B5EF4-FFF2-40B4-BE49-F238E27FC236}">
                <a16:creationId xmlns:a16="http://schemas.microsoft.com/office/drawing/2014/main" id="{CFDBD6E8-3DFB-0013-564C-C10AB89D5A50}"/>
              </a:ext>
            </a:extLst>
          </p:cNvPr>
          <p:cNvSpPr/>
          <p:nvPr/>
        </p:nvSpPr>
        <p:spPr bwMode="auto">
          <a:xfrm>
            <a:off x="6488429" y="4200478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3A8A613D-3756-68AF-C420-6FACA7309E3D}"/>
              </a:ext>
            </a:extLst>
          </p:cNvPr>
          <p:cNvSpPr/>
          <p:nvPr/>
        </p:nvSpPr>
        <p:spPr bwMode="auto">
          <a:xfrm>
            <a:off x="4484683" y="761854"/>
            <a:ext cx="4418235" cy="1445388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81A53D63-FCB0-D076-9C4F-BC1AE28E14C0}"/>
              </a:ext>
            </a:extLst>
          </p:cNvPr>
          <p:cNvSpPr/>
          <p:nvPr/>
        </p:nvSpPr>
        <p:spPr bwMode="auto">
          <a:xfrm>
            <a:off x="5110692" y="959986"/>
            <a:ext cx="3218689" cy="1077951"/>
          </a:xfrm>
          <a:prstGeom prst="roundRect">
            <a:avLst>
              <a:gd name="adj" fmla="val 4645"/>
            </a:avLst>
          </a:prstGeom>
          <a:solidFill>
            <a:srgbClr val="C1EF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13716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Migrate</a:t>
            </a: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C8215D26-52A3-117B-7C84-33A9FD360EB9}"/>
              </a:ext>
            </a:extLst>
          </p:cNvPr>
          <p:cNvSpPr/>
          <p:nvPr/>
        </p:nvSpPr>
        <p:spPr bwMode="auto">
          <a:xfrm>
            <a:off x="5333233" y="1480180"/>
            <a:ext cx="2788590" cy="333371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New Project</a:t>
            </a:r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2B4D3A52-409A-4497-2BEC-6E972F379099}"/>
              </a:ext>
            </a:extLst>
          </p:cNvPr>
          <p:cNvCxnSpPr>
            <a:cxnSpLocks/>
            <a:stCxn id="170" idx="2"/>
            <a:endCxn id="110" idx="0"/>
          </p:cNvCxnSpPr>
          <p:nvPr/>
        </p:nvCxnSpPr>
        <p:spPr>
          <a:xfrm rot="5400000">
            <a:off x="4981253" y="1598118"/>
            <a:ext cx="1530842" cy="1961708"/>
          </a:xfrm>
          <a:prstGeom prst="bentConnector3">
            <a:avLst>
              <a:gd name="adj1" fmla="val 38095"/>
            </a:avLst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14027EC9-B225-DE66-20FC-1AE48841F5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68130" y="1066417"/>
            <a:ext cx="1534338" cy="3015543"/>
          </a:xfrm>
          <a:prstGeom prst="bentConnector3">
            <a:avLst>
              <a:gd name="adj1" fmla="val 38412"/>
            </a:avLst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186A9C2B-3762-9D2F-7BC3-2581F0A123CF}"/>
              </a:ext>
            </a:extLst>
          </p:cNvPr>
          <p:cNvSpPr txBox="1"/>
          <p:nvPr/>
        </p:nvSpPr>
        <p:spPr>
          <a:xfrm>
            <a:off x="5195650" y="2471387"/>
            <a:ext cx="45474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User selects virtual machines for initial replication and configures target settings for the virtual machines, including compute, disk resizing, LNET, and storage path, then initiates replication process</a:t>
            </a:r>
          </a:p>
        </p:txBody>
      </p:sp>
      <p:sp>
        <p:nvSpPr>
          <p:cNvPr id="205" name="Flowchart: Connector 204">
            <a:extLst>
              <a:ext uri="{FF2B5EF4-FFF2-40B4-BE49-F238E27FC236}">
                <a16:creationId xmlns:a16="http://schemas.microsoft.com/office/drawing/2014/main" id="{B21C7FA0-6854-40CE-C15D-89A59B9AB663}"/>
              </a:ext>
            </a:extLst>
          </p:cNvPr>
          <p:cNvSpPr/>
          <p:nvPr/>
        </p:nvSpPr>
        <p:spPr bwMode="auto">
          <a:xfrm>
            <a:off x="4973532" y="2665434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3EABD8E3-FD6D-2C16-FFCE-218F30A9A0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37155" y="817689"/>
            <a:ext cx="517998" cy="517998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60BEFB52-EE78-ED04-F01A-09C08B6C59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3816" y="3580422"/>
            <a:ext cx="457200" cy="457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3A25E9A-E6CE-993A-92A0-4A0E658377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7022" y="931159"/>
            <a:ext cx="495083" cy="49508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6358D09-E609-7A32-C481-0A3786567D6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13041" y="4060540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86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073D3-FD27-E322-3CFF-0004C90B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1D050-840F-2863-56E0-F30A4F7A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367858"/>
          </a:xfrm>
        </p:spPr>
        <p:txBody>
          <a:bodyPr/>
          <a:lstStyle/>
          <a:p>
            <a:r>
              <a:rPr lang="en-US" sz="2400" dirty="0"/>
              <a:t>Azure Arc solution overview architecture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CAE6902-BB96-CB27-BF71-B36C739E3F8C}"/>
              </a:ext>
            </a:extLst>
          </p:cNvPr>
          <p:cNvSpPr/>
          <p:nvPr/>
        </p:nvSpPr>
        <p:spPr bwMode="auto">
          <a:xfrm>
            <a:off x="4028755" y="3708955"/>
            <a:ext cx="4130877" cy="3053803"/>
          </a:xfrm>
          <a:prstGeom prst="roundRect">
            <a:avLst>
              <a:gd name="adj" fmla="val 464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On-premises</a:t>
            </a:r>
          </a:p>
        </p:txBody>
      </p:sp>
      <p:sp>
        <p:nvSpPr>
          <p:cNvPr id="1141" name="Rectangle: Rounded Corners 1140">
            <a:extLst>
              <a:ext uri="{FF2B5EF4-FFF2-40B4-BE49-F238E27FC236}">
                <a16:creationId xmlns:a16="http://schemas.microsoft.com/office/drawing/2014/main" id="{B4D5E870-A2C0-D8A6-AD9B-5E596E819D85}"/>
              </a:ext>
            </a:extLst>
          </p:cNvPr>
          <p:cNvSpPr/>
          <p:nvPr/>
        </p:nvSpPr>
        <p:spPr bwMode="auto">
          <a:xfrm>
            <a:off x="1440828" y="744437"/>
            <a:ext cx="9301481" cy="2635190"/>
          </a:xfrm>
          <a:prstGeom prst="roundRect">
            <a:avLst>
              <a:gd name="adj" fmla="val 464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3579742-2540-F6CD-BD94-264DFCFAC556}"/>
              </a:ext>
            </a:extLst>
          </p:cNvPr>
          <p:cNvSpPr/>
          <p:nvPr/>
        </p:nvSpPr>
        <p:spPr bwMode="auto">
          <a:xfrm>
            <a:off x="4278768" y="3779939"/>
            <a:ext cx="1783080" cy="15895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Servers, SQL,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and Kubernetes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B0EDFDAA-7056-7A8B-F0A9-DA3A6FDA13C0}"/>
              </a:ext>
            </a:extLst>
          </p:cNvPr>
          <p:cNvSpPr/>
          <p:nvPr/>
        </p:nvSpPr>
        <p:spPr bwMode="auto">
          <a:xfrm>
            <a:off x="6131427" y="3779939"/>
            <a:ext cx="1781804" cy="15895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Arc-enabled services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27CAE9-9B6B-53C2-43D7-DD510F0F4397}"/>
              </a:ext>
            </a:extLst>
          </p:cNvPr>
          <p:cNvGrpSpPr/>
          <p:nvPr/>
        </p:nvGrpSpPr>
        <p:grpSpPr>
          <a:xfrm>
            <a:off x="4463679" y="4612503"/>
            <a:ext cx="1413258" cy="457200"/>
            <a:chOff x="448523" y="5182013"/>
            <a:chExt cx="1413258" cy="457200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07A9B265-E821-A794-D9FC-2B56987A4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523" y="5182013"/>
              <a:ext cx="457200" cy="457200"/>
            </a:xfrm>
            <a:prstGeom prst="rect">
              <a:avLst/>
            </a:prstGeom>
          </p:spPr>
        </p:pic>
        <p:pic>
          <p:nvPicPr>
            <p:cNvPr id="76" name="Picture 75" descr="A close up of a sign&#10;&#10;Description automatically generated">
              <a:extLst>
                <a:ext uri="{FF2B5EF4-FFF2-40B4-BE49-F238E27FC236}">
                  <a16:creationId xmlns:a16="http://schemas.microsoft.com/office/drawing/2014/main" id="{86ADA931-D975-307E-6F69-BEA738661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441" y="5182013"/>
              <a:ext cx="471340" cy="457200"/>
            </a:xfrm>
            <a:prstGeom prst="rect">
              <a:avLst/>
            </a:prstGeom>
          </p:spPr>
        </p:pic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068640DC-BDDF-7BDC-AFCC-8AA69FB18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5723" y="5182013"/>
              <a:ext cx="457200" cy="457200"/>
            </a:xfrm>
            <a:prstGeom prst="rect">
              <a:avLst/>
            </a:prstGeom>
          </p:spPr>
        </p:pic>
      </p:grpSp>
      <p:sp>
        <p:nvSpPr>
          <p:cNvPr id="1080" name="Rectangle: Rounded Corners 1079">
            <a:extLst>
              <a:ext uri="{FF2B5EF4-FFF2-40B4-BE49-F238E27FC236}">
                <a16:creationId xmlns:a16="http://schemas.microsoft.com/office/drawing/2014/main" id="{DEE828F0-B972-79F6-4D2A-43E770CD0376}"/>
              </a:ext>
            </a:extLst>
          </p:cNvPr>
          <p:cNvSpPr/>
          <p:nvPr/>
        </p:nvSpPr>
        <p:spPr bwMode="auto">
          <a:xfrm>
            <a:off x="2502403" y="1354889"/>
            <a:ext cx="2324713" cy="992108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7432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Arc-enabled servers, Arc VMs, 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SQL Server, and Kubernetes resources</a:t>
            </a:r>
          </a:p>
        </p:txBody>
      </p:sp>
      <p:sp>
        <p:nvSpPr>
          <p:cNvPr id="1083" name="Rectangle: Rounded Corners 1082">
            <a:extLst>
              <a:ext uri="{FF2B5EF4-FFF2-40B4-BE49-F238E27FC236}">
                <a16:creationId xmlns:a16="http://schemas.microsoft.com/office/drawing/2014/main" id="{49FFE71A-19C1-D4F8-F12A-FF8105391C3D}"/>
              </a:ext>
            </a:extLst>
          </p:cNvPr>
          <p:cNvSpPr/>
          <p:nvPr/>
        </p:nvSpPr>
        <p:spPr bwMode="auto">
          <a:xfrm>
            <a:off x="4933643" y="1349897"/>
            <a:ext cx="2324713" cy="992108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Arc-enabled services resources</a:t>
            </a:r>
          </a:p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(data, app, and ML services) </a:t>
            </a:r>
          </a:p>
        </p:txBody>
      </p:sp>
      <p:sp>
        <p:nvSpPr>
          <p:cNvPr id="1098" name="Rectangle: Rounded Corners 1097">
            <a:extLst>
              <a:ext uri="{FF2B5EF4-FFF2-40B4-BE49-F238E27FC236}">
                <a16:creationId xmlns:a16="http://schemas.microsoft.com/office/drawing/2014/main" id="{DFEE4D1D-0B71-0E57-F3F5-F47A4D1BE7D2}"/>
              </a:ext>
            </a:extLst>
          </p:cNvPr>
          <p:cNvSpPr/>
          <p:nvPr/>
        </p:nvSpPr>
        <p:spPr bwMode="auto">
          <a:xfrm>
            <a:off x="7364882" y="1353454"/>
            <a:ext cx="2324713" cy="992108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7432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Arc-enabled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Calibri" panose="020F0502020204030204" pitchFamily="34" charset="0"/>
                <a:cs typeface="Arial" panose="020B0604020202020204" pitchFamily="34" charset="0"/>
              </a:rPr>
              <a:t>industrial assets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resources</a:t>
            </a:r>
          </a:p>
        </p:txBody>
      </p:sp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D73493EB-A345-0506-F6E7-5F2651C1D82D}"/>
              </a:ext>
            </a:extLst>
          </p:cNvPr>
          <p:cNvGrpSpPr/>
          <p:nvPr/>
        </p:nvGrpSpPr>
        <p:grpSpPr>
          <a:xfrm>
            <a:off x="7606330" y="1773244"/>
            <a:ext cx="1861209" cy="487514"/>
            <a:chOff x="10393921" y="1940976"/>
            <a:chExt cx="1861209" cy="487514"/>
          </a:xfrm>
        </p:grpSpPr>
        <p:pic>
          <p:nvPicPr>
            <p:cNvPr id="1110" name="Graphic 1109">
              <a:extLst>
                <a:ext uri="{FF2B5EF4-FFF2-40B4-BE49-F238E27FC236}">
                  <a16:creationId xmlns:a16="http://schemas.microsoft.com/office/drawing/2014/main" id="{EE3EE285-8D7B-7072-F63A-F15533A59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393921" y="1940976"/>
              <a:ext cx="365760" cy="406400"/>
            </a:xfrm>
            <a:prstGeom prst="rect">
              <a:avLst/>
            </a:prstGeom>
          </p:spPr>
        </p:pic>
        <p:pic>
          <p:nvPicPr>
            <p:cNvPr id="1111" name="Graphic 1110">
              <a:extLst>
                <a:ext uri="{FF2B5EF4-FFF2-40B4-BE49-F238E27FC236}">
                  <a16:creationId xmlns:a16="http://schemas.microsoft.com/office/drawing/2014/main" id="{B3019311-7184-25EC-9144-B173E98C6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797930" y="1971290"/>
              <a:ext cx="457200" cy="457200"/>
            </a:xfrm>
            <a:prstGeom prst="rect">
              <a:avLst/>
            </a:prstGeom>
          </p:spPr>
        </p:pic>
        <p:pic>
          <p:nvPicPr>
            <p:cNvPr id="1112" name="Graphic 1111">
              <a:extLst>
                <a:ext uri="{FF2B5EF4-FFF2-40B4-BE49-F238E27FC236}">
                  <a16:creationId xmlns:a16="http://schemas.microsoft.com/office/drawing/2014/main" id="{9BF70755-BE9C-40DC-9A9E-E471DADAC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861924" y="1983201"/>
              <a:ext cx="365760" cy="365760"/>
            </a:xfrm>
            <a:prstGeom prst="rect">
              <a:avLst/>
            </a:prstGeom>
          </p:spPr>
        </p:pic>
        <p:pic>
          <p:nvPicPr>
            <p:cNvPr id="1113" name="Graphic 1112">
              <a:extLst>
                <a:ext uri="{FF2B5EF4-FFF2-40B4-BE49-F238E27FC236}">
                  <a16:creationId xmlns:a16="http://schemas.microsoft.com/office/drawing/2014/main" id="{33DADDEE-27A0-6005-D388-B2199FAA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329927" y="1983201"/>
              <a:ext cx="365760" cy="365760"/>
            </a:xfrm>
            <a:prstGeom prst="rect">
              <a:avLst/>
            </a:prstGeom>
          </p:spPr>
        </p:pic>
      </p:grpSp>
      <p:sp>
        <p:nvSpPr>
          <p:cNvPr id="1077" name="Rectangle: Rounded Corners 1076">
            <a:extLst>
              <a:ext uri="{FF2B5EF4-FFF2-40B4-BE49-F238E27FC236}">
                <a16:creationId xmlns:a16="http://schemas.microsoft.com/office/drawing/2014/main" id="{3BC105C2-75C6-102D-E24A-72A168D71C39}"/>
              </a:ext>
            </a:extLst>
          </p:cNvPr>
          <p:cNvSpPr/>
          <p:nvPr/>
        </p:nvSpPr>
        <p:spPr bwMode="auto">
          <a:xfrm>
            <a:off x="2502403" y="2876825"/>
            <a:ext cx="7187192" cy="385731"/>
          </a:xfrm>
          <a:prstGeom prst="roundRect">
            <a:avLst>
              <a:gd name="adj" fmla="val 13762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control plane span across cloud and edge via Azure Arc</a:t>
            </a:r>
          </a:p>
        </p:txBody>
      </p:sp>
      <p:pic>
        <p:nvPicPr>
          <p:cNvPr id="1078" name="Graphic 1077" descr="Azure arc icon">
            <a:extLst>
              <a:ext uri="{FF2B5EF4-FFF2-40B4-BE49-F238E27FC236}">
                <a16:creationId xmlns:a16="http://schemas.microsoft.com/office/drawing/2014/main" id="{68E8E7A8-9364-5683-40F4-639CC6C737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25800" y="2876825"/>
            <a:ext cx="385731" cy="385731"/>
          </a:xfrm>
          <a:prstGeom prst="rect">
            <a:avLst/>
          </a:prstGeom>
          <a:effectLst>
            <a:outerShdw blurRad="571500" algn="tl" rotWithShape="0">
              <a:srgbClr val="0078D4">
                <a:alpha val="70000"/>
              </a:srgbClr>
            </a:outerShdw>
          </a:effectLst>
        </p:spPr>
      </p:pic>
      <p:sp>
        <p:nvSpPr>
          <p:cNvPr id="1117" name="Rectangle: Rounded Corners 1116">
            <a:extLst>
              <a:ext uri="{FF2B5EF4-FFF2-40B4-BE49-F238E27FC236}">
                <a16:creationId xmlns:a16="http://schemas.microsoft.com/office/drawing/2014/main" id="{857BC1AD-7436-82AE-F16A-89712851ACAB}"/>
              </a:ext>
            </a:extLst>
          </p:cNvPr>
          <p:cNvSpPr/>
          <p:nvPr/>
        </p:nvSpPr>
        <p:spPr bwMode="auto">
          <a:xfrm>
            <a:off x="3872570" y="2628726"/>
            <a:ext cx="4446859" cy="323900"/>
          </a:xfrm>
          <a:prstGeom prst="roundRect">
            <a:avLst>
              <a:gd name="adj" fmla="val 13693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Resource Manager (ARM)</a:t>
            </a:r>
          </a:p>
        </p:txBody>
      </p:sp>
      <p:pic>
        <p:nvPicPr>
          <p:cNvPr id="1118" name="Graphic 1117" descr="Architecture all-up">
            <a:extLst>
              <a:ext uri="{FF2B5EF4-FFF2-40B4-BE49-F238E27FC236}">
                <a16:creationId xmlns:a16="http://schemas.microsoft.com/office/drawing/2014/main" id="{504BF9B5-4C60-68D1-9774-9C795CE518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28384" y="2648577"/>
            <a:ext cx="284198" cy="284198"/>
          </a:xfrm>
          <a:prstGeom prst="rect">
            <a:avLst/>
          </a:prstGeom>
        </p:spPr>
      </p:pic>
      <p:cxnSp>
        <p:nvCxnSpPr>
          <p:cNvPr id="1120" name="Connector: Elbow 1119">
            <a:extLst>
              <a:ext uri="{FF2B5EF4-FFF2-40B4-BE49-F238E27FC236}">
                <a16:creationId xmlns:a16="http://schemas.microsoft.com/office/drawing/2014/main" id="{CAFFFD67-13C2-6DA6-1A66-EF0630912CDB}"/>
              </a:ext>
            </a:extLst>
          </p:cNvPr>
          <p:cNvCxnSpPr>
            <a:stCxn id="1117" idx="0"/>
            <a:endCxn id="1080" idx="2"/>
          </p:cNvCxnSpPr>
          <p:nvPr/>
        </p:nvCxnSpPr>
        <p:spPr>
          <a:xfrm rot="16200000" flipV="1">
            <a:off x="4739516" y="1272242"/>
            <a:ext cx="281729" cy="2431240"/>
          </a:xfrm>
          <a:prstGeom prst="bentConnector3">
            <a:avLst/>
          </a:prstGeom>
          <a:ln>
            <a:solidFill>
              <a:schemeClr val="bg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Connector: Elbow 1120">
            <a:extLst>
              <a:ext uri="{FF2B5EF4-FFF2-40B4-BE49-F238E27FC236}">
                <a16:creationId xmlns:a16="http://schemas.microsoft.com/office/drawing/2014/main" id="{71CA1DF6-2796-6438-BE36-566795731019}"/>
              </a:ext>
            </a:extLst>
          </p:cNvPr>
          <p:cNvCxnSpPr>
            <a:cxnSpLocks/>
            <a:stCxn id="1117" idx="0"/>
            <a:endCxn id="1098" idx="2"/>
          </p:cNvCxnSpPr>
          <p:nvPr/>
        </p:nvCxnSpPr>
        <p:spPr>
          <a:xfrm rot="5400000" flipH="1" flipV="1">
            <a:off x="7170037" y="1271525"/>
            <a:ext cx="283164" cy="243123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Arrow Connector 1124">
            <a:extLst>
              <a:ext uri="{FF2B5EF4-FFF2-40B4-BE49-F238E27FC236}">
                <a16:creationId xmlns:a16="http://schemas.microsoft.com/office/drawing/2014/main" id="{61428AF9-7744-1096-F082-49EAB5EF286D}"/>
              </a:ext>
            </a:extLst>
          </p:cNvPr>
          <p:cNvCxnSpPr>
            <a:cxnSpLocks/>
            <a:stCxn id="1117" idx="0"/>
            <a:endCxn id="1083" idx="2"/>
          </p:cNvCxnSpPr>
          <p:nvPr/>
        </p:nvCxnSpPr>
        <p:spPr>
          <a:xfrm flipV="1">
            <a:off x="6096000" y="2342005"/>
            <a:ext cx="0" cy="286721"/>
          </a:xfrm>
          <a:prstGeom prst="straightConnector1">
            <a:avLst/>
          </a:prstGeom>
          <a:ln>
            <a:solidFill>
              <a:schemeClr val="bg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Connector: Elbow 1128">
            <a:extLst>
              <a:ext uri="{FF2B5EF4-FFF2-40B4-BE49-F238E27FC236}">
                <a16:creationId xmlns:a16="http://schemas.microsoft.com/office/drawing/2014/main" id="{D01678AA-4173-E26F-29CE-8223F9FD4FB5}"/>
              </a:ext>
            </a:extLst>
          </p:cNvPr>
          <p:cNvCxnSpPr>
            <a:cxnSpLocks/>
            <a:stCxn id="1077" idx="2"/>
            <a:endCxn id="4" idx="0"/>
          </p:cNvCxnSpPr>
          <p:nvPr/>
        </p:nvCxnSpPr>
        <p:spPr>
          <a:xfrm rot="5400000">
            <a:off x="3826247" y="1451998"/>
            <a:ext cx="459194" cy="408031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Arrow Connector 1131">
            <a:extLst>
              <a:ext uri="{FF2B5EF4-FFF2-40B4-BE49-F238E27FC236}">
                <a16:creationId xmlns:a16="http://schemas.microsoft.com/office/drawing/2014/main" id="{91697471-E428-FCAF-7B0A-6256D839D159}"/>
              </a:ext>
            </a:extLst>
          </p:cNvPr>
          <p:cNvCxnSpPr>
            <a:cxnSpLocks/>
          </p:cNvCxnSpPr>
          <p:nvPr/>
        </p:nvCxnSpPr>
        <p:spPr>
          <a:xfrm flipH="1">
            <a:off x="6094194" y="3492500"/>
            <a:ext cx="1805" cy="216455"/>
          </a:xfrm>
          <a:prstGeom prst="straightConnector1">
            <a:avLst/>
          </a:prstGeom>
          <a:ln>
            <a:solidFill>
              <a:schemeClr val="bg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Rectangle: Rounded Corners 1147">
            <a:extLst>
              <a:ext uri="{FF2B5EF4-FFF2-40B4-BE49-F238E27FC236}">
                <a16:creationId xmlns:a16="http://schemas.microsoft.com/office/drawing/2014/main" id="{57615D78-64FF-4D6B-FE3F-9E84B638BFAB}"/>
              </a:ext>
            </a:extLst>
          </p:cNvPr>
          <p:cNvSpPr/>
          <p:nvPr/>
        </p:nvSpPr>
        <p:spPr bwMode="auto">
          <a:xfrm>
            <a:off x="2497972" y="833044"/>
            <a:ext cx="7187192" cy="439679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Unified operations, management, compliance, security, and governance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1149" name="Graphic 1148">
            <a:extLst>
              <a:ext uri="{FF2B5EF4-FFF2-40B4-BE49-F238E27FC236}">
                <a16:creationId xmlns:a16="http://schemas.microsoft.com/office/drawing/2014/main" id="{B20D9637-3493-0B8B-EF84-ECB0506C4F1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39477" y="868141"/>
            <a:ext cx="365760" cy="365760"/>
          </a:xfrm>
          <a:prstGeom prst="rect">
            <a:avLst/>
          </a:prstGeom>
        </p:spPr>
      </p:pic>
      <p:pic>
        <p:nvPicPr>
          <p:cNvPr id="1150" name="Graphic 1149">
            <a:extLst>
              <a:ext uri="{FF2B5EF4-FFF2-40B4-BE49-F238E27FC236}">
                <a16:creationId xmlns:a16="http://schemas.microsoft.com/office/drawing/2014/main" id="{72598426-3246-A631-0D15-FEB0D7B838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220202" y="865053"/>
            <a:ext cx="365760" cy="365760"/>
          </a:xfrm>
          <a:prstGeom prst="rect">
            <a:avLst/>
          </a:prstGeom>
        </p:spPr>
      </p:pic>
      <p:pic>
        <p:nvPicPr>
          <p:cNvPr id="1152" name="Graphic 1151">
            <a:extLst>
              <a:ext uri="{FF2B5EF4-FFF2-40B4-BE49-F238E27FC236}">
                <a16:creationId xmlns:a16="http://schemas.microsoft.com/office/drawing/2014/main" id="{F48B543A-8D3C-4595-839D-E1755BB68F7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598374" y="869487"/>
            <a:ext cx="365760" cy="365760"/>
          </a:xfrm>
          <a:prstGeom prst="rect">
            <a:avLst/>
          </a:prstGeom>
        </p:spPr>
      </p:pic>
      <p:pic>
        <p:nvPicPr>
          <p:cNvPr id="1153" name="Graphic 1152" descr="Architecture all-up">
            <a:extLst>
              <a:ext uri="{FF2B5EF4-FFF2-40B4-BE49-F238E27FC236}">
                <a16:creationId xmlns:a16="http://schemas.microsoft.com/office/drawing/2014/main" id="{0F310171-1F7E-80CD-C398-6FFFC41C99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060852" y="868179"/>
            <a:ext cx="365761" cy="365761"/>
          </a:xfrm>
          <a:prstGeom prst="rect">
            <a:avLst/>
          </a:prstGeom>
        </p:spPr>
      </p:pic>
      <p:pic>
        <p:nvPicPr>
          <p:cNvPr id="1154" name="Graphic 1153">
            <a:extLst>
              <a:ext uri="{FF2B5EF4-FFF2-40B4-BE49-F238E27FC236}">
                <a16:creationId xmlns:a16="http://schemas.microsoft.com/office/drawing/2014/main" id="{857A0D8B-69C8-35DC-775D-C9603CC0E95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586032" y="865053"/>
            <a:ext cx="517998" cy="51799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BF19945-ADB0-D1FD-F6A7-6065EA303F3E}"/>
              </a:ext>
            </a:extLst>
          </p:cNvPr>
          <p:cNvGrpSpPr/>
          <p:nvPr/>
        </p:nvGrpSpPr>
        <p:grpSpPr>
          <a:xfrm>
            <a:off x="5453215" y="5511903"/>
            <a:ext cx="1292582" cy="642720"/>
            <a:chOff x="4291400" y="5762216"/>
            <a:chExt cx="1292582" cy="64272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7F5D0F3-D0EB-9E19-22C8-867C285E7C7F}"/>
                </a:ext>
              </a:extLst>
            </p:cNvPr>
            <p:cNvSpPr txBox="1"/>
            <p:nvPr/>
          </p:nvSpPr>
          <p:spPr>
            <a:xfrm>
              <a:off x="4291400" y="6143326"/>
              <a:ext cx="1292582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Local</a:t>
              </a: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8146DBC-E06F-C085-100E-B2E06D3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754811" y="5762216"/>
              <a:ext cx="365760" cy="36576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B04752-FFD7-6DC5-AB39-05EEFE18DA7D}"/>
              </a:ext>
            </a:extLst>
          </p:cNvPr>
          <p:cNvGrpSpPr/>
          <p:nvPr/>
        </p:nvGrpSpPr>
        <p:grpSpPr>
          <a:xfrm>
            <a:off x="6745797" y="5467744"/>
            <a:ext cx="1448171" cy="814048"/>
            <a:chOff x="6587533" y="5532226"/>
            <a:chExt cx="1448171" cy="814048"/>
          </a:xfrm>
        </p:grpSpPr>
        <p:pic>
          <p:nvPicPr>
            <p:cNvPr id="8" name="Picture 4" descr="System Center Configuration Manager Logo PNG Vector (SVG) Free Download">
              <a:extLst>
                <a:ext uri="{FF2B5EF4-FFF2-40B4-BE49-F238E27FC236}">
                  <a16:creationId xmlns:a16="http://schemas.microsoft.com/office/drawing/2014/main" id="{B9774AB2-463A-3D5F-7DF9-C7A741BC8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0277" y="5532226"/>
              <a:ext cx="365760" cy="397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07AF2D-2F34-4FE8-8C22-CCF80E26D1E4}"/>
                </a:ext>
              </a:extLst>
            </p:cNvPr>
            <p:cNvSpPr txBox="1"/>
            <p:nvPr/>
          </p:nvSpPr>
          <p:spPr>
            <a:xfrm>
              <a:off x="6587533" y="5946164"/>
              <a:ext cx="1448171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System Center Virtual Machine Manager</a:t>
              </a: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739D54-975D-BA19-E2B4-C78D91835446}"/>
              </a:ext>
            </a:extLst>
          </p:cNvPr>
          <p:cNvSpPr/>
          <p:nvPr/>
        </p:nvSpPr>
        <p:spPr bwMode="auto">
          <a:xfrm>
            <a:off x="90172" y="3721750"/>
            <a:ext cx="3851032" cy="3053803"/>
          </a:xfrm>
          <a:prstGeom prst="roundRect">
            <a:avLst>
              <a:gd name="adj" fmla="val 464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Multi cloud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806C6A-78EE-6EBE-1705-E2D36745A136}"/>
              </a:ext>
            </a:extLst>
          </p:cNvPr>
          <p:cNvSpPr/>
          <p:nvPr/>
        </p:nvSpPr>
        <p:spPr bwMode="auto">
          <a:xfrm>
            <a:off x="180199" y="3779939"/>
            <a:ext cx="1783080" cy="15895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Servers, SQL,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and Kubernetes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F30F059-CCAF-142F-BECC-D87E6CE20AB3}"/>
              </a:ext>
            </a:extLst>
          </p:cNvPr>
          <p:cNvSpPr/>
          <p:nvPr/>
        </p:nvSpPr>
        <p:spPr bwMode="auto">
          <a:xfrm>
            <a:off x="2032858" y="3779939"/>
            <a:ext cx="1781804" cy="15895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Arc-enabled services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9E9B4A-D825-EFBF-8E15-EAF19430F4BC}"/>
              </a:ext>
            </a:extLst>
          </p:cNvPr>
          <p:cNvGrpSpPr/>
          <p:nvPr/>
        </p:nvGrpSpPr>
        <p:grpSpPr>
          <a:xfrm>
            <a:off x="365110" y="4612503"/>
            <a:ext cx="1413258" cy="457200"/>
            <a:chOff x="448523" y="5182013"/>
            <a:chExt cx="1413258" cy="457200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5663B677-CFF9-38E4-2BAB-4FC3F788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523" y="5182013"/>
              <a:ext cx="457200" cy="457200"/>
            </a:xfrm>
            <a:prstGeom prst="rect">
              <a:avLst/>
            </a:prstGeom>
          </p:spPr>
        </p:pic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17EA9114-1FB1-B256-CEAD-FBF85532E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441" y="5182013"/>
              <a:ext cx="471340" cy="45720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EC6B8AB7-CFBD-D0D4-02E8-6338BBF3A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5723" y="5182013"/>
              <a:ext cx="457200" cy="457200"/>
            </a:xfrm>
            <a:prstGeom prst="rect">
              <a:avLst/>
            </a:prstGeom>
          </p:spPr>
        </p:pic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989E3F1-7028-A224-CB4C-6C7EF7C8A437}"/>
              </a:ext>
            </a:extLst>
          </p:cNvPr>
          <p:cNvSpPr/>
          <p:nvPr/>
        </p:nvSpPr>
        <p:spPr bwMode="auto">
          <a:xfrm>
            <a:off x="8257213" y="3708955"/>
            <a:ext cx="3851032" cy="3053803"/>
          </a:xfrm>
          <a:prstGeom prst="roundRect">
            <a:avLst>
              <a:gd name="adj" fmla="val 464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Operational edge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380FE81-0B40-0778-A464-8EAD57574CDE}"/>
              </a:ext>
            </a:extLst>
          </p:cNvPr>
          <p:cNvSpPr/>
          <p:nvPr/>
        </p:nvSpPr>
        <p:spPr bwMode="auto">
          <a:xfrm>
            <a:off x="8363223" y="3779939"/>
            <a:ext cx="1783080" cy="15895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Servers and Kubernetes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43F2A02-B5C0-CBA4-4165-80C7022E6290}"/>
              </a:ext>
            </a:extLst>
          </p:cNvPr>
          <p:cNvSpPr/>
          <p:nvPr/>
        </p:nvSpPr>
        <p:spPr bwMode="auto">
          <a:xfrm>
            <a:off x="10215882" y="3779939"/>
            <a:ext cx="1781804" cy="1589520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Calibri" panose="020F0502020204030204" pitchFamily="34" charset="0"/>
                <a:cs typeface="Arial" panose="020B0604020202020204" pitchFamily="34" charset="0"/>
              </a:rPr>
              <a:t>Industrial assets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648318F-6861-CA3D-43DB-3011DA31AC23}"/>
              </a:ext>
            </a:extLst>
          </p:cNvPr>
          <p:cNvGrpSpPr/>
          <p:nvPr/>
        </p:nvGrpSpPr>
        <p:grpSpPr>
          <a:xfrm>
            <a:off x="8768180" y="4607472"/>
            <a:ext cx="973166" cy="467261"/>
            <a:chOff x="8988226" y="4612503"/>
            <a:chExt cx="973166" cy="467261"/>
          </a:xfrm>
        </p:grpSpPr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DFB02E2E-14AE-9700-7E33-419207377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88226" y="4622564"/>
              <a:ext cx="457200" cy="457200"/>
            </a:xfrm>
            <a:prstGeom prst="rect">
              <a:avLst/>
            </a:prstGeom>
          </p:spPr>
        </p:pic>
        <p:pic>
          <p:nvPicPr>
            <p:cNvPr id="86" name="Picture 85" descr="A close up of a sign&#10;&#10;Description automatically generated">
              <a:extLst>
                <a:ext uri="{FF2B5EF4-FFF2-40B4-BE49-F238E27FC236}">
                  <a16:creationId xmlns:a16="http://schemas.microsoft.com/office/drawing/2014/main" id="{2BFD1304-3416-2C48-1EBA-B5CF5E0EA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052" y="4612503"/>
              <a:ext cx="471340" cy="457200"/>
            </a:xfrm>
            <a:prstGeom prst="rect">
              <a:avLst/>
            </a:prstGeom>
          </p:spPr>
        </p:pic>
      </p:grpSp>
      <p:pic>
        <p:nvPicPr>
          <p:cNvPr id="90" name="Graphic 89">
            <a:extLst>
              <a:ext uri="{FF2B5EF4-FFF2-40B4-BE49-F238E27FC236}">
                <a16:creationId xmlns:a16="http://schemas.microsoft.com/office/drawing/2014/main" id="{4916A23D-7BC4-259E-3D09-FC775A5D3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64321" y="4312293"/>
            <a:ext cx="411480" cy="4572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80C52F4B-AE35-4548-DC75-31D12DEBA6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92046" y="4912259"/>
            <a:ext cx="457200" cy="4572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32785569-B645-409A-3D5B-89543EC270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92046" y="4344894"/>
            <a:ext cx="457200" cy="4572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8B07EEC4-C5C5-B509-9DBE-BA96888CFD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87181" y="4928069"/>
            <a:ext cx="365760" cy="365760"/>
          </a:xfrm>
          <a:prstGeom prst="rect">
            <a:avLst/>
          </a:prstGeom>
        </p:spPr>
      </p:pic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EE059F07-C824-5B22-2CC8-850973D0BDD6}"/>
              </a:ext>
            </a:extLst>
          </p:cNvPr>
          <p:cNvSpPr/>
          <p:nvPr/>
        </p:nvSpPr>
        <p:spPr bwMode="auto">
          <a:xfrm>
            <a:off x="8363223" y="5597026"/>
            <a:ext cx="3639992" cy="426542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IoT Operations enabled by Arc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8775A56-C15C-3EE6-0EEA-3741184D28B5}"/>
              </a:ext>
            </a:extLst>
          </p:cNvPr>
          <p:cNvGrpSpPr/>
          <p:nvPr/>
        </p:nvGrpSpPr>
        <p:grpSpPr>
          <a:xfrm>
            <a:off x="2787766" y="1831563"/>
            <a:ext cx="1764231" cy="365760"/>
            <a:chOff x="-996996" y="2093247"/>
            <a:chExt cx="1764231" cy="36576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E586C04D-8F63-91DA-F714-AA3E2970B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-996996" y="2093247"/>
              <a:ext cx="365760" cy="365760"/>
            </a:xfrm>
            <a:prstGeom prst="rect">
              <a:avLst/>
            </a:prstGeom>
            <a:effectLst/>
          </p:spPr>
        </p:pic>
        <p:pic>
          <p:nvPicPr>
            <p:cNvPr id="24" name="Graphic 23" descr="Azure SQL">
              <a:extLst>
                <a:ext uri="{FF2B5EF4-FFF2-40B4-BE49-F238E27FC236}">
                  <a16:creationId xmlns:a16="http://schemas.microsoft.com/office/drawing/2014/main" id="{BEA85D11-9B67-CAD0-E910-D80DC3D73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-64682" y="2093247"/>
              <a:ext cx="365760" cy="365760"/>
            </a:xfrm>
            <a:prstGeom prst="rect">
              <a:avLst/>
            </a:prstGeom>
            <a:effectLst/>
          </p:spPr>
        </p:pic>
        <p:pic>
          <p:nvPicPr>
            <p:cNvPr id="1079" name="Graphic 1078">
              <a:extLst>
                <a:ext uri="{FF2B5EF4-FFF2-40B4-BE49-F238E27FC236}">
                  <a16:creationId xmlns:a16="http://schemas.microsoft.com/office/drawing/2014/main" id="{50FF1575-0FF2-CF5A-8C81-21E1ED27B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01475" y="2093247"/>
              <a:ext cx="365760" cy="365760"/>
            </a:xfrm>
            <a:prstGeom prst="rect">
              <a:avLst/>
            </a:prstGeom>
          </p:spPr>
        </p:pic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B17FCAA6-05B5-8741-4E9B-ECCD9DD31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-530839" y="2093247"/>
              <a:ext cx="365760" cy="36576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1C05738-B621-C5CD-399B-4EC144404BF7}"/>
              </a:ext>
            </a:extLst>
          </p:cNvPr>
          <p:cNvGrpSpPr/>
          <p:nvPr/>
        </p:nvGrpSpPr>
        <p:grpSpPr>
          <a:xfrm>
            <a:off x="830210" y="5617383"/>
            <a:ext cx="2535677" cy="520559"/>
            <a:chOff x="1348459" y="5495216"/>
            <a:chExt cx="2600015" cy="520559"/>
          </a:xfrm>
        </p:grpSpPr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8119CC3A-B6E1-C9FA-8DF8-EF2B3D568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459" y="5495216"/>
              <a:ext cx="520559" cy="520559"/>
            </a:xfrm>
            <a:prstGeom prst="rect">
              <a:avLst/>
            </a:prstGeom>
          </p:spPr>
        </p:pic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395D327B-8DD5-ABD9-14F0-319D29B8E7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7786" y="5687694"/>
              <a:ext cx="1110688" cy="144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6" name="Graphic 1085">
            <a:extLst>
              <a:ext uri="{FF2B5EF4-FFF2-40B4-BE49-F238E27FC236}">
                <a16:creationId xmlns:a16="http://schemas.microsoft.com/office/drawing/2014/main" id="{8FD3A7AF-B901-C1CA-51FB-1D1CF5065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476582" y="1845951"/>
            <a:ext cx="365760" cy="365760"/>
          </a:xfrm>
          <a:prstGeom prst="rect">
            <a:avLst/>
          </a:prstGeom>
        </p:spPr>
      </p:pic>
      <p:pic>
        <p:nvPicPr>
          <p:cNvPr id="1087" name="Graphic 1086">
            <a:extLst>
              <a:ext uri="{FF2B5EF4-FFF2-40B4-BE49-F238E27FC236}">
                <a16:creationId xmlns:a16="http://schemas.microsoft.com/office/drawing/2014/main" id="{BF7AD8A3-8D90-D0C2-A006-717B25C89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5073108" y="1845951"/>
            <a:ext cx="365760" cy="365760"/>
          </a:xfrm>
          <a:prstGeom prst="rect">
            <a:avLst/>
          </a:prstGeom>
        </p:spPr>
      </p:pic>
      <p:pic>
        <p:nvPicPr>
          <p:cNvPr id="1088" name="Graphic 15">
            <a:extLst>
              <a:ext uri="{FF2B5EF4-FFF2-40B4-BE49-F238E27FC236}">
                <a16:creationId xmlns:a16="http://schemas.microsoft.com/office/drawing/2014/main" id="{918A38DC-5EF4-5AB1-16C7-365CAC13CFA2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6760143" y="1847928"/>
            <a:ext cx="365760" cy="365760"/>
          </a:xfrm>
          <a:prstGeom prst="rect">
            <a:avLst/>
          </a:prstGeom>
        </p:spPr>
      </p:pic>
      <p:pic>
        <p:nvPicPr>
          <p:cNvPr id="1089" name="Graphic 1088">
            <a:extLst>
              <a:ext uri="{FF2B5EF4-FFF2-40B4-BE49-F238E27FC236}">
                <a16:creationId xmlns:a16="http://schemas.microsoft.com/office/drawing/2014/main" id="{C464D494-C212-BE5C-17F6-BD01E9B00ED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6323180" y="1849886"/>
            <a:ext cx="365760" cy="36576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F5831D2-5953-6864-DFE5-CCD4C9B3DA99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882712" y="1848757"/>
            <a:ext cx="365760" cy="36576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CE7A9C5-2553-D8DB-26BE-7057D914B69F}"/>
              </a:ext>
            </a:extLst>
          </p:cNvPr>
          <p:cNvGrpSpPr/>
          <p:nvPr/>
        </p:nvGrpSpPr>
        <p:grpSpPr>
          <a:xfrm>
            <a:off x="6333460" y="4321696"/>
            <a:ext cx="1377738" cy="952356"/>
            <a:chOff x="-2354237" y="4181453"/>
            <a:chExt cx="1377738" cy="95235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5B4BC65-81C7-650C-5141-4970A0B22513}"/>
                </a:ext>
              </a:extLst>
            </p:cNvPr>
            <p:cNvGrpSpPr/>
            <p:nvPr/>
          </p:nvGrpSpPr>
          <p:grpSpPr>
            <a:xfrm>
              <a:off x="-2354237" y="4181453"/>
              <a:ext cx="1377738" cy="414453"/>
              <a:chOff x="-2354237" y="4181453"/>
              <a:chExt cx="1377738" cy="414453"/>
            </a:xfrm>
          </p:grpSpPr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B4132EF0-0483-C7DC-2DF9-D0022C7F7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>
                <a:off x="-1870091" y="4181453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C731B16E-3559-D3BE-80D8-798B0F545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-2354237" y="4184426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74" name="Graphic 15">
                <a:extLst>
                  <a:ext uri="{FF2B5EF4-FFF2-40B4-BE49-F238E27FC236}">
                    <a16:creationId xmlns:a16="http://schemas.microsoft.com/office/drawing/2014/main" id="{12234387-231E-B03D-D661-B99142442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-1387979" y="4181453"/>
                <a:ext cx="411480" cy="41148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9065B6E-8682-771F-ADB1-810439C0C27E}"/>
                </a:ext>
              </a:extLst>
            </p:cNvPr>
            <p:cNvGrpSpPr/>
            <p:nvPr/>
          </p:nvGrpSpPr>
          <p:grpSpPr>
            <a:xfrm>
              <a:off x="-2110621" y="4722329"/>
              <a:ext cx="892539" cy="411480"/>
              <a:chOff x="-1874227" y="4729379"/>
              <a:chExt cx="892539" cy="411480"/>
            </a:xfrm>
          </p:grpSpPr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41AD4BD2-9737-0215-22E8-06419B068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extLst>
                  <a:ext uri="{96DAC541-7B7A-43D3-8B79-37D633B846F1}">
                    <asvg:svgBlip xmlns:asvg="http://schemas.microsoft.com/office/drawing/2016/SVG/main" r:embed="rId50"/>
                  </a:ext>
                </a:extLst>
              </a:blip>
              <a:stretch>
                <a:fillRect/>
              </a:stretch>
            </p:blipFill>
            <p:spPr>
              <a:xfrm>
                <a:off x="-1393168" y="4729379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B14F42B5-579C-B071-092D-FF869F14F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tretch>
                <a:fillRect/>
              </a:stretch>
            </p:blipFill>
            <p:spPr>
              <a:xfrm>
                <a:off x="-1874227" y="4729379"/>
                <a:ext cx="411480" cy="411480"/>
              </a:xfrm>
              <a:prstGeom prst="rect">
                <a:avLst/>
              </a:prstGeom>
            </p:spPr>
          </p:pic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4E54740-E9D5-9323-7454-A253FAB9900B}"/>
              </a:ext>
            </a:extLst>
          </p:cNvPr>
          <p:cNvGrpSpPr/>
          <p:nvPr/>
        </p:nvGrpSpPr>
        <p:grpSpPr>
          <a:xfrm>
            <a:off x="2229732" y="4321696"/>
            <a:ext cx="1377738" cy="952356"/>
            <a:chOff x="-2354237" y="4181453"/>
            <a:chExt cx="1377738" cy="95235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71541F2-250D-C4AD-4B97-F0EF0E47E1C9}"/>
                </a:ext>
              </a:extLst>
            </p:cNvPr>
            <p:cNvGrpSpPr/>
            <p:nvPr/>
          </p:nvGrpSpPr>
          <p:grpSpPr>
            <a:xfrm>
              <a:off x="-2354237" y="4181453"/>
              <a:ext cx="1377738" cy="414453"/>
              <a:chOff x="-2354237" y="4181453"/>
              <a:chExt cx="1377738" cy="414453"/>
            </a:xfrm>
          </p:grpSpPr>
          <p:pic>
            <p:nvPicPr>
              <p:cNvPr id="63" name="Graphic 62">
                <a:extLst>
                  <a:ext uri="{FF2B5EF4-FFF2-40B4-BE49-F238E27FC236}">
                    <a16:creationId xmlns:a16="http://schemas.microsoft.com/office/drawing/2014/main" id="{7BAF0B8C-25DE-5D29-366F-A9121008AE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>
                <a:off x="-1870091" y="4181453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66" name="Graphic 65">
                <a:extLst>
                  <a:ext uri="{FF2B5EF4-FFF2-40B4-BE49-F238E27FC236}">
                    <a16:creationId xmlns:a16="http://schemas.microsoft.com/office/drawing/2014/main" id="{B7CE1B2F-1350-CB84-F8B0-1BAB415BE2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-2354237" y="4184426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67" name="Graphic 15">
                <a:extLst>
                  <a:ext uri="{FF2B5EF4-FFF2-40B4-BE49-F238E27FC236}">
                    <a16:creationId xmlns:a16="http://schemas.microsoft.com/office/drawing/2014/main" id="{28FD73AE-5824-F4BA-6B97-EAEFAAC52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-1387979" y="4181453"/>
                <a:ext cx="411480" cy="411480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DAAB2A8-14CD-FD6A-4F35-8734FE071705}"/>
                </a:ext>
              </a:extLst>
            </p:cNvPr>
            <p:cNvGrpSpPr/>
            <p:nvPr/>
          </p:nvGrpSpPr>
          <p:grpSpPr>
            <a:xfrm>
              <a:off x="-2110621" y="4722329"/>
              <a:ext cx="892539" cy="411480"/>
              <a:chOff x="-1874227" y="4729379"/>
              <a:chExt cx="892539" cy="411480"/>
            </a:xfrm>
          </p:grpSpPr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5950EFA0-7A5E-9016-75D0-991C37AF6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extLst>
                  <a:ext uri="{96DAC541-7B7A-43D3-8B79-37D633B846F1}">
                    <asvg:svgBlip xmlns:asvg="http://schemas.microsoft.com/office/drawing/2016/SVG/main" r:embed="rId50"/>
                  </a:ext>
                </a:extLst>
              </a:blip>
              <a:stretch>
                <a:fillRect/>
              </a:stretch>
            </p:blipFill>
            <p:spPr>
              <a:xfrm>
                <a:off x="-1393168" y="4729379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7B1559E0-5E6E-1F9C-E2D1-8BEB9AF1A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tretch>
                <a:fillRect/>
              </a:stretch>
            </p:blipFill>
            <p:spPr>
              <a:xfrm>
                <a:off x="-1874227" y="4729379"/>
                <a:ext cx="411480" cy="411480"/>
              </a:xfrm>
              <a:prstGeom prst="rect">
                <a:avLst/>
              </a:prstGeom>
            </p:spPr>
          </p:pic>
        </p:grp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84615F1C-C3C5-29D6-C624-7EF431E04396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506570" y="5559068"/>
            <a:ext cx="643700" cy="643700"/>
          </a:xfrm>
          <a:prstGeom prst="rect">
            <a:avLst/>
          </a:prstGeom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CB497B5-1995-7AEB-1ECE-F0C649745900}"/>
              </a:ext>
            </a:extLst>
          </p:cNvPr>
          <p:cNvCxnSpPr>
            <a:cxnSpLocks/>
            <a:stCxn id="1077" idx="2"/>
            <a:endCxn id="35" idx="0"/>
          </p:cNvCxnSpPr>
          <p:nvPr/>
        </p:nvCxnSpPr>
        <p:spPr>
          <a:xfrm rot="16200000" flipH="1">
            <a:off x="7916165" y="1442390"/>
            <a:ext cx="446399" cy="4086730"/>
          </a:xfrm>
          <a:prstGeom prst="bentConnector3">
            <a:avLst>
              <a:gd name="adj1" fmla="val 51707"/>
            </a:avLst>
          </a:prstGeom>
          <a:ln>
            <a:solidFill>
              <a:schemeClr val="bg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>
            <a:extLst>
              <a:ext uri="{FF2B5EF4-FFF2-40B4-BE49-F238E27FC236}">
                <a16:creationId xmlns:a16="http://schemas.microsoft.com/office/drawing/2014/main" id="{E83336B5-ACF4-B3C4-A5E8-A322E688A443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439633" y="5631852"/>
            <a:ext cx="365037" cy="36503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4EE9BAA-203A-DBA7-228B-857BE691F263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4164308" y="5632253"/>
            <a:ext cx="1301970" cy="3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40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763B5-5598-AC6F-8013-4BD106C5C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239880C-41C5-44BF-0C66-61E87E69A6C9}"/>
              </a:ext>
            </a:extLst>
          </p:cNvPr>
          <p:cNvSpPr/>
          <p:nvPr/>
        </p:nvSpPr>
        <p:spPr bwMode="auto">
          <a:xfrm>
            <a:off x="220687" y="2032000"/>
            <a:ext cx="11891936" cy="4756151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106984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On-premises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B1304-B45C-C2DF-C4CC-02A0B4F90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 sz="2000" dirty="0"/>
              <a:t>Azure Migrate for Azure Local – Migration (Public Preview) 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837051CD-BB63-D57D-BFBC-0855A43A0B69}"/>
              </a:ext>
            </a:extLst>
          </p:cNvPr>
          <p:cNvSpPr/>
          <p:nvPr/>
        </p:nvSpPr>
        <p:spPr bwMode="auto">
          <a:xfrm>
            <a:off x="2904052" y="3429000"/>
            <a:ext cx="1907435" cy="2156435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Migrate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source appliance (Windows Server 2022)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88031A64-20D0-4A27-05E7-C93C025B9FFB}"/>
              </a:ext>
            </a:extLst>
          </p:cNvPr>
          <p:cNvSpPr/>
          <p:nvPr/>
        </p:nvSpPr>
        <p:spPr bwMode="auto">
          <a:xfrm>
            <a:off x="393251" y="3429000"/>
            <a:ext cx="2439728" cy="664468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FF1919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Windows Server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virtual machines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D1575BC1-AD3D-A032-2B14-F5D9D1344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179" y="3551684"/>
            <a:ext cx="457200" cy="4572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83D9AB-25EF-10D5-ED6A-0EC963FCED7D}"/>
              </a:ext>
            </a:extLst>
          </p:cNvPr>
          <p:cNvSpPr/>
          <p:nvPr/>
        </p:nvSpPr>
        <p:spPr bwMode="auto">
          <a:xfrm>
            <a:off x="393251" y="4171915"/>
            <a:ext cx="2439728" cy="664468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FF1919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Windows Client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virtual machines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1C5E1E6-D468-4B41-0C34-8B6714C90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179" y="4294599"/>
            <a:ext cx="457200" cy="4572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5AFD040-B90F-5B78-6A15-CBDB7E758146}"/>
              </a:ext>
            </a:extLst>
          </p:cNvPr>
          <p:cNvSpPr/>
          <p:nvPr/>
        </p:nvSpPr>
        <p:spPr bwMode="auto">
          <a:xfrm>
            <a:off x="393251" y="4920967"/>
            <a:ext cx="2439728" cy="664468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FF1919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Linux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virtual machines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6B72C6-6658-87FB-05A5-34D6285AA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324" y="5005551"/>
            <a:ext cx="457200" cy="4572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9F1F5225-6FC1-E3B8-854E-7E01A59C0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4670" y="4218483"/>
            <a:ext cx="626198" cy="62619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CFDA0D5-013C-691C-FF5A-52DFDB13D11F}"/>
              </a:ext>
            </a:extLst>
          </p:cNvPr>
          <p:cNvSpPr/>
          <p:nvPr/>
        </p:nvSpPr>
        <p:spPr bwMode="auto">
          <a:xfrm>
            <a:off x="393251" y="5670019"/>
            <a:ext cx="4418236" cy="599019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VMware vSphere or Hyper-V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source cluster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15D011-1CC7-F02F-984B-136A7E1ADB2D}"/>
              </a:ext>
            </a:extLst>
          </p:cNvPr>
          <p:cNvGrpSpPr/>
          <p:nvPr/>
        </p:nvGrpSpPr>
        <p:grpSpPr>
          <a:xfrm>
            <a:off x="464324" y="5805698"/>
            <a:ext cx="860154" cy="365760"/>
            <a:chOff x="2183271" y="2405193"/>
            <a:chExt cx="860154" cy="365760"/>
          </a:xfrm>
          <a:solidFill>
            <a:schemeClr val="bg1"/>
          </a:solidFill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96611D7-A9AA-B8C9-CF99-14D18DECE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83271" y="2405193"/>
              <a:ext cx="365760" cy="36576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731BF7D-D819-1E5E-CFCD-DB66B4497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30468" y="2405193"/>
              <a:ext cx="365760" cy="36576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F1096D6-48C5-48BA-14C5-C9068A03D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77665" y="2405193"/>
              <a:ext cx="365760" cy="365760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CDCA708-6A54-BCCE-CE7B-B9D3E79B777F}"/>
              </a:ext>
            </a:extLst>
          </p:cNvPr>
          <p:cNvSpPr/>
          <p:nvPr/>
        </p:nvSpPr>
        <p:spPr bwMode="auto">
          <a:xfrm>
            <a:off x="6435403" y="5670018"/>
            <a:ext cx="4418236" cy="599019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Local instance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A35D9DE-3D16-4E52-F394-AFF916BE5D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68771" y="5740927"/>
            <a:ext cx="457200" cy="4572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B265E5C-4FFC-17C5-0E6E-B407A6ECFDA6}"/>
              </a:ext>
            </a:extLst>
          </p:cNvPr>
          <p:cNvSpPr/>
          <p:nvPr/>
        </p:nvSpPr>
        <p:spPr bwMode="auto">
          <a:xfrm>
            <a:off x="6435403" y="4049516"/>
            <a:ext cx="4418236" cy="557023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 resource bridge (ARB)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B601240-6FE8-860B-0BA5-A7516A3AA3EF}"/>
              </a:ext>
            </a:extLst>
          </p:cNvPr>
          <p:cNvSpPr/>
          <p:nvPr/>
        </p:nvSpPr>
        <p:spPr bwMode="auto">
          <a:xfrm>
            <a:off x="6435403" y="3432496"/>
            <a:ext cx="4418236" cy="557023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Migrate target appliance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(Windows Server 2022)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A812974F-B959-AAD9-C5DA-1A451E28E8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85691" y="3397158"/>
            <a:ext cx="626198" cy="626198"/>
          </a:xfrm>
          <a:prstGeom prst="rect">
            <a:avLst/>
          </a:pr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24C3690F-5276-F5B2-F497-38CAA142996C}"/>
              </a:ext>
            </a:extLst>
          </p:cNvPr>
          <p:cNvSpPr/>
          <p:nvPr/>
        </p:nvSpPr>
        <p:spPr bwMode="auto">
          <a:xfrm>
            <a:off x="8704799" y="4666539"/>
            <a:ext cx="2148840" cy="928705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Logical Networks (LNET)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F83D5C66-949A-2A52-D93F-BA3A053BAEC5}"/>
              </a:ext>
            </a:extLst>
          </p:cNvPr>
          <p:cNvCxnSpPr>
            <a:cxnSpLocks/>
            <a:stCxn id="16" idx="3"/>
            <a:endCxn id="31" idx="1"/>
          </p:cNvCxnSpPr>
          <p:nvPr/>
        </p:nvCxnSpPr>
        <p:spPr>
          <a:xfrm flipV="1">
            <a:off x="4811487" y="5969528"/>
            <a:ext cx="1623916" cy="1"/>
          </a:xfrm>
          <a:prstGeom prst="straightConnector1">
            <a:avLst/>
          </a:prstGeom>
          <a:ln>
            <a:solidFill>
              <a:srgbClr val="D058AB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4479DD6C-A82C-1F34-0C60-FB4541D37F68}"/>
              </a:ext>
            </a:extLst>
          </p:cNvPr>
          <p:cNvSpPr txBox="1"/>
          <p:nvPr/>
        </p:nvSpPr>
        <p:spPr>
          <a:xfrm>
            <a:off x="4747466" y="5705004"/>
            <a:ext cx="17519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D058AB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Delta replication (hourly)</a:t>
            </a:r>
          </a:p>
        </p:txBody>
      </p:sp>
      <p:sp>
        <p:nvSpPr>
          <p:cNvPr id="154" name="Flowchart: Connector 153">
            <a:extLst>
              <a:ext uri="{FF2B5EF4-FFF2-40B4-BE49-F238E27FC236}">
                <a16:creationId xmlns:a16="http://schemas.microsoft.com/office/drawing/2014/main" id="{A2075C0F-DF2F-71EC-B2ED-5BAFD48E50CF}"/>
              </a:ext>
            </a:extLst>
          </p:cNvPr>
          <p:cNvSpPr/>
          <p:nvPr/>
        </p:nvSpPr>
        <p:spPr bwMode="auto">
          <a:xfrm>
            <a:off x="5486285" y="6034298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D4FD05A-0A79-B079-EC4A-B998B44609CB}"/>
              </a:ext>
            </a:extLst>
          </p:cNvPr>
          <p:cNvSpPr txBox="1"/>
          <p:nvPr/>
        </p:nvSpPr>
        <p:spPr>
          <a:xfrm>
            <a:off x="3117598" y="6322024"/>
            <a:ext cx="5011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Once migration starts, one final delta replication is completed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F4CDD7-7ABD-63C4-F989-212B9F3E1B73}"/>
              </a:ext>
            </a:extLst>
          </p:cNvPr>
          <p:cNvGrpSpPr/>
          <p:nvPr/>
        </p:nvGrpSpPr>
        <p:grpSpPr>
          <a:xfrm>
            <a:off x="6435403" y="2986037"/>
            <a:ext cx="4418236" cy="375549"/>
            <a:chOff x="7533953" y="2901430"/>
            <a:chExt cx="4418236" cy="375549"/>
          </a:xfrm>
          <a:solidFill>
            <a:schemeClr val="tx1"/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7975F5-FA90-932F-D158-F479F72AD549}"/>
                </a:ext>
              </a:extLst>
            </p:cNvPr>
            <p:cNvSpPr/>
            <p:nvPr/>
          </p:nvSpPr>
          <p:spPr bwMode="auto">
            <a:xfrm>
              <a:off x="7533953" y="2901430"/>
              <a:ext cx="4418236" cy="375549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Windows Server virtual machines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B5C02F6-349E-DC14-76BC-373737907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58761" y="2958979"/>
              <a:ext cx="274320" cy="27432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8EF93C-76CD-100E-61C0-98B67A5688A4}"/>
              </a:ext>
            </a:extLst>
          </p:cNvPr>
          <p:cNvGrpSpPr/>
          <p:nvPr/>
        </p:nvGrpSpPr>
        <p:grpSpPr>
          <a:xfrm>
            <a:off x="6435403" y="2559818"/>
            <a:ext cx="4418236" cy="375549"/>
            <a:chOff x="7533953" y="2901430"/>
            <a:chExt cx="4418236" cy="375549"/>
          </a:xfrm>
          <a:solidFill>
            <a:schemeClr val="tx1"/>
          </a:soli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04819E3-2AA4-E3A8-E612-5559F963A0D9}"/>
                </a:ext>
              </a:extLst>
            </p:cNvPr>
            <p:cNvSpPr/>
            <p:nvPr/>
          </p:nvSpPr>
          <p:spPr bwMode="auto">
            <a:xfrm>
              <a:off x="7533953" y="2901430"/>
              <a:ext cx="4418236" cy="375549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Windows Client virtual machines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C69EB4FE-997D-E17D-FFED-384F3BE27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58761" y="2958979"/>
              <a:ext cx="274320" cy="274320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E9765D2-5B95-4E78-DA97-0C3DF8E50F38}"/>
              </a:ext>
            </a:extLst>
          </p:cNvPr>
          <p:cNvSpPr/>
          <p:nvPr/>
        </p:nvSpPr>
        <p:spPr bwMode="auto">
          <a:xfrm>
            <a:off x="6435403" y="2133599"/>
            <a:ext cx="4418236" cy="375549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00B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Linux virtual machines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9D976A31-0DCD-DBC8-66AE-431BEB863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53470" y="2187300"/>
            <a:ext cx="274320" cy="27432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55532CB-061A-D83B-5BC0-49DC4C1DFAF3}"/>
              </a:ext>
            </a:extLst>
          </p:cNvPr>
          <p:cNvCxnSpPr>
            <a:cxnSpLocks/>
            <a:stCxn id="34" idx="3"/>
            <a:endCxn id="20" idx="3"/>
          </p:cNvCxnSpPr>
          <p:nvPr/>
        </p:nvCxnSpPr>
        <p:spPr>
          <a:xfrm flipV="1">
            <a:off x="10853639" y="3173812"/>
            <a:ext cx="12700" cy="1154216"/>
          </a:xfrm>
          <a:prstGeom prst="bentConnector3">
            <a:avLst>
              <a:gd name="adj1" fmla="val 1800000"/>
            </a:avLst>
          </a:prstGeom>
          <a:ln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8F7A85-1C10-003F-5979-33E16A2F44CB}"/>
              </a:ext>
            </a:extLst>
          </p:cNvPr>
          <p:cNvCxnSpPr>
            <a:cxnSpLocks/>
            <a:stCxn id="34" idx="3"/>
            <a:endCxn id="23" idx="3"/>
          </p:cNvCxnSpPr>
          <p:nvPr/>
        </p:nvCxnSpPr>
        <p:spPr>
          <a:xfrm flipV="1">
            <a:off x="10853639" y="2747593"/>
            <a:ext cx="12700" cy="1580435"/>
          </a:xfrm>
          <a:prstGeom prst="bentConnector3">
            <a:avLst>
              <a:gd name="adj1" fmla="val 1800000"/>
            </a:avLst>
          </a:prstGeom>
          <a:ln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173392A5-783B-2E4C-2067-9ACB346DDA81}"/>
              </a:ext>
            </a:extLst>
          </p:cNvPr>
          <p:cNvCxnSpPr>
            <a:cxnSpLocks/>
            <a:stCxn id="34" idx="3"/>
            <a:endCxn id="26" idx="3"/>
          </p:cNvCxnSpPr>
          <p:nvPr/>
        </p:nvCxnSpPr>
        <p:spPr>
          <a:xfrm flipV="1">
            <a:off x="10853639" y="2321374"/>
            <a:ext cx="12700" cy="2006654"/>
          </a:xfrm>
          <a:prstGeom prst="bentConnector3">
            <a:avLst>
              <a:gd name="adj1" fmla="val 1800000"/>
            </a:avLst>
          </a:prstGeom>
          <a:ln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BEFAB5A-7A7D-A050-B289-D44B241D211A}"/>
              </a:ext>
            </a:extLst>
          </p:cNvPr>
          <p:cNvSpPr txBox="1"/>
          <p:nvPr/>
        </p:nvSpPr>
        <p:spPr>
          <a:xfrm>
            <a:off x="10853639" y="4361447"/>
            <a:ext cx="1258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ARB starts migrated virtual machine on target cluster</a:t>
            </a:r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489B50B9-1125-2E59-DF3C-F096D3E7C19C}"/>
              </a:ext>
            </a:extLst>
          </p:cNvPr>
          <p:cNvSpPr/>
          <p:nvPr/>
        </p:nvSpPr>
        <p:spPr bwMode="auto">
          <a:xfrm>
            <a:off x="10937850" y="3912356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3BDF98E-8B5D-02E1-2160-1D092AEBAA87}"/>
              </a:ext>
            </a:extLst>
          </p:cNvPr>
          <p:cNvSpPr txBox="1"/>
          <p:nvPr/>
        </p:nvSpPr>
        <p:spPr>
          <a:xfrm>
            <a:off x="307605" y="2913529"/>
            <a:ext cx="2613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User turns off source virtual machine after final delta replication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E7F6B34-3CCA-991B-7B17-B9487573C08E}"/>
              </a:ext>
            </a:extLst>
          </p:cNvPr>
          <p:cNvGrpSpPr/>
          <p:nvPr/>
        </p:nvGrpSpPr>
        <p:grpSpPr>
          <a:xfrm>
            <a:off x="-62894" y="1118947"/>
            <a:ext cx="1356501" cy="825542"/>
            <a:chOff x="87694" y="863579"/>
            <a:chExt cx="1356501" cy="825542"/>
          </a:xfrm>
        </p:grpSpPr>
        <p:pic>
          <p:nvPicPr>
            <p:cNvPr id="62" name="Graphic 61" descr="User">
              <a:extLst>
                <a:ext uri="{FF2B5EF4-FFF2-40B4-BE49-F238E27FC236}">
                  <a16:creationId xmlns:a16="http://schemas.microsoft.com/office/drawing/2014/main" id="{DE5FF02E-3A82-7EC5-831B-B997453CE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0454" y="863579"/>
              <a:ext cx="550979" cy="550979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61BF70B-ABF4-F273-D072-8EDCD7C3EEDC}"/>
                </a:ext>
              </a:extLst>
            </p:cNvPr>
            <p:cNvSpPr txBox="1"/>
            <p:nvPr/>
          </p:nvSpPr>
          <p:spPr>
            <a:xfrm>
              <a:off x="87694" y="1458289"/>
              <a:ext cx="1356501" cy="2308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ITOps</a:t>
              </a:r>
            </a:p>
          </p:txBody>
        </p:sp>
      </p:grp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352ED8A-D141-04EF-54BF-BB0414A46960}"/>
              </a:ext>
            </a:extLst>
          </p:cNvPr>
          <p:cNvCxnSpPr>
            <a:cxnSpLocks/>
            <a:stCxn id="62" idx="1"/>
            <a:endCxn id="131" idx="1"/>
          </p:cNvCxnSpPr>
          <p:nvPr/>
        </p:nvCxnSpPr>
        <p:spPr>
          <a:xfrm rot="10800000" flipH="1" flipV="1">
            <a:off x="339865" y="1394436"/>
            <a:ext cx="53385" cy="2366797"/>
          </a:xfrm>
          <a:prstGeom prst="bentConnector3">
            <a:avLst>
              <a:gd name="adj1" fmla="val -428210"/>
            </a:avLst>
          </a:prstGeom>
          <a:ln>
            <a:solidFill>
              <a:srgbClr val="FF191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7DC96A6B-ACCE-871B-9BCA-C1049EBAED15}"/>
              </a:ext>
            </a:extLst>
          </p:cNvPr>
          <p:cNvCxnSpPr>
            <a:cxnSpLocks/>
            <a:stCxn id="62" idx="1"/>
            <a:endCxn id="4" idx="1"/>
          </p:cNvCxnSpPr>
          <p:nvPr/>
        </p:nvCxnSpPr>
        <p:spPr>
          <a:xfrm rot="10800000" flipH="1" flipV="1">
            <a:off x="339865" y="1394437"/>
            <a:ext cx="53385" cy="3109712"/>
          </a:xfrm>
          <a:prstGeom prst="bentConnector3">
            <a:avLst>
              <a:gd name="adj1" fmla="val -428210"/>
            </a:avLst>
          </a:prstGeom>
          <a:ln>
            <a:solidFill>
              <a:srgbClr val="FF191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7460735A-A34B-2EF4-2F85-A883EEB61138}"/>
              </a:ext>
            </a:extLst>
          </p:cNvPr>
          <p:cNvCxnSpPr>
            <a:cxnSpLocks/>
            <a:stCxn id="62" idx="1"/>
            <a:endCxn id="7" idx="1"/>
          </p:cNvCxnSpPr>
          <p:nvPr/>
        </p:nvCxnSpPr>
        <p:spPr>
          <a:xfrm rot="10800000" flipH="1" flipV="1">
            <a:off x="339865" y="1394437"/>
            <a:ext cx="53385" cy="3858764"/>
          </a:xfrm>
          <a:prstGeom prst="bentConnector3">
            <a:avLst>
              <a:gd name="adj1" fmla="val -428210"/>
            </a:avLst>
          </a:prstGeom>
          <a:ln>
            <a:solidFill>
              <a:srgbClr val="FF191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1F6DE84D-A4E7-89E7-70D6-A62401D2A519}"/>
              </a:ext>
            </a:extLst>
          </p:cNvPr>
          <p:cNvSpPr/>
          <p:nvPr/>
        </p:nvSpPr>
        <p:spPr bwMode="auto">
          <a:xfrm>
            <a:off x="49415" y="2699806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978AE2E-641E-65A1-30F0-213FC8F2DB89}"/>
              </a:ext>
            </a:extLst>
          </p:cNvPr>
          <p:cNvSpPr/>
          <p:nvPr/>
        </p:nvSpPr>
        <p:spPr bwMode="auto">
          <a:xfrm>
            <a:off x="6435403" y="638678"/>
            <a:ext cx="4418236" cy="1083204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0ACAD423-030F-BCDA-8BEF-00B5343B6762}"/>
              </a:ext>
            </a:extLst>
          </p:cNvPr>
          <p:cNvSpPr/>
          <p:nvPr/>
        </p:nvSpPr>
        <p:spPr bwMode="auto">
          <a:xfrm>
            <a:off x="7035176" y="741932"/>
            <a:ext cx="3218689" cy="891534"/>
          </a:xfrm>
          <a:prstGeom prst="roundRect">
            <a:avLst>
              <a:gd name="adj" fmla="val 4645"/>
            </a:avLst>
          </a:prstGeom>
          <a:solidFill>
            <a:srgbClr val="C1EF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13716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Migrate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E6A19F8-DF58-330C-FB1D-79FBEFA3E94B}"/>
              </a:ext>
            </a:extLst>
          </p:cNvPr>
          <p:cNvSpPr/>
          <p:nvPr/>
        </p:nvSpPr>
        <p:spPr bwMode="auto">
          <a:xfrm>
            <a:off x="7257717" y="1224029"/>
            <a:ext cx="2788590" cy="286123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New Project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F7A097AB-7FD6-532A-1713-75BA643A49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21506" y="713104"/>
            <a:ext cx="495083" cy="495083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B60E5B85-16AC-3E39-85A7-FA8F7779D4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65101" y="694513"/>
            <a:ext cx="517998" cy="517998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AB6A7A56-16D7-3D74-F8E2-F2EB618D31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82495" y="2089593"/>
            <a:ext cx="457200" cy="457200"/>
          </a:xfrm>
          <a:prstGeom prst="rect">
            <a:avLst/>
          </a:prstGeom>
        </p:spPr>
      </p:pic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B6787EAC-73D9-8642-3655-ABAA1FE86D1E}"/>
              </a:ext>
            </a:extLst>
          </p:cNvPr>
          <p:cNvSpPr/>
          <p:nvPr/>
        </p:nvSpPr>
        <p:spPr bwMode="auto">
          <a:xfrm>
            <a:off x="6435403" y="4666511"/>
            <a:ext cx="2148840" cy="928705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Cluster Shared Volume (CSV)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7A06541E-A4DD-681C-BCC9-469DAFDAD681}"/>
              </a:ext>
            </a:extLst>
          </p:cNvPr>
          <p:cNvSpPr/>
          <p:nvPr/>
        </p:nvSpPr>
        <p:spPr bwMode="auto">
          <a:xfrm>
            <a:off x="6545792" y="4967290"/>
            <a:ext cx="1940367" cy="535602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Storage Path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37B1F6-078B-1346-5C8F-A7F2AB5DF2D5}"/>
              </a:ext>
            </a:extLst>
          </p:cNvPr>
          <p:cNvSpPr txBox="1"/>
          <p:nvPr/>
        </p:nvSpPr>
        <p:spPr>
          <a:xfrm>
            <a:off x="1747629" y="903165"/>
            <a:ext cx="3521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Once replication is complete, user initiate a migration from Azure Migrate in the Azure portal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624E348-4420-32D2-34FD-B45E2AC439F5}"/>
              </a:ext>
            </a:extLst>
          </p:cNvPr>
          <p:cNvCxnSpPr>
            <a:cxnSpLocks/>
          </p:cNvCxnSpPr>
          <p:nvPr/>
        </p:nvCxnSpPr>
        <p:spPr>
          <a:xfrm>
            <a:off x="890845" y="1394436"/>
            <a:ext cx="6144331" cy="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D1D84AA6-870A-DE73-3609-0D8F87FE7B34}"/>
              </a:ext>
            </a:extLst>
          </p:cNvPr>
          <p:cNvSpPr/>
          <p:nvPr/>
        </p:nvSpPr>
        <p:spPr bwMode="auto">
          <a:xfrm>
            <a:off x="1565375" y="985057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0C20546-9F1F-49E6-88C8-7C8BDD77693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14491" y="4145147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80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5D7D-69F7-DE9A-9978-F5ABA1049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922A6-AEA0-504E-2118-E3CB805F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 sz="2000" dirty="0"/>
              <a:t>Azure Migrate for Azure Local – Decommission (Public Preview) 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AC5D1715-00DD-A6E7-6F3F-C6F263F4D479}"/>
              </a:ext>
            </a:extLst>
          </p:cNvPr>
          <p:cNvSpPr/>
          <p:nvPr/>
        </p:nvSpPr>
        <p:spPr bwMode="auto">
          <a:xfrm>
            <a:off x="827896" y="2088061"/>
            <a:ext cx="10819169" cy="4417568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6926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On-premises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339463C9-2165-5842-E901-37215E2FCC73}"/>
              </a:ext>
            </a:extLst>
          </p:cNvPr>
          <p:cNvSpPr/>
          <p:nvPr/>
        </p:nvSpPr>
        <p:spPr bwMode="auto">
          <a:xfrm>
            <a:off x="3511261" y="3514344"/>
            <a:ext cx="1907435" cy="2156435"/>
          </a:xfrm>
          <a:prstGeom prst="roundRect">
            <a:avLst>
              <a:gd name="adj" fmla="val 3147"/>
            </a:avLst>
          </a:prstGeom>
          <a:solidFill>
            <a:srgbClr val="FFE7E7"/>
          </a:solidFill>
          <a:ln w="127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Migrate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source appliance (Windows Server 2022)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FBD10194-2C03-FE09-342E-A576149BE9C1}"/>
              </a:ext>
            </a:extLst>
          </p:cNvPr>
          <p:cNvSpPr/>
          <p:nvPr/>
        </p:nvSpPr>
        <p:spPr bwMode="auto">
          <a:xfrm>
            <a:off x="1000460" y="3514344"/>
            <a:ext cx="2439728" cy="664468"/>
          </a:xfrm>
          <a:prstGeom prst="roundRect">
            <a:avLst>
              <a:gd name="adj" fmla="val 8228"/>
            </a:avLst>
          </a:prstGeom>
          <a:solidFill>
            <a:schemeClr val="tx1"/>
          </a:solidFill>
          <a:ln w="127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Windows Server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virtual machines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689AEC06-33DF-9E5E-64B9-20A39ED9C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3388" y="3637028"/>
            <a:ext cx="457200" cy="4572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0BBE55-EA8F-F235-B310-BD3E1BB41023}"/>
              </a:ext>
            </a:extLst>
          </p:cNvPr>
          <p:cNvSpPr/>
          <p:nvPr/>
        </p:nvSpPr>
        <p:spPr bwMode="auto">
          <a:xfrm>
            <a:off x="1000460" y="4257259"/>
            <a:ext cx="2439728" cy="664468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Windows Client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virtual machines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D6E05F2-2294-823C-3FDB-9CA09C0EE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3388" y="4379943"/>
            <a:ext cx="457200" cy="4572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35480D9-083D-FA73-4D44-AE313E73CB24}"/>
              </a:ext>
            </a:extLst>
          </p:cNvPr>
          <p:cNvSpPr/>
          <p:nvPr/>
        </p:nvSpPr>
        <p:spPr bwMode="auto">
          <a:xfrm>
            <a:off x="1000460" y="5006311"/>
            <a:ext cx="2439728" cy="664468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Linux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virtual machines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AF448DF-584C-9519-A1BD-8EE20D555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1533" y="5090895"/>
            <a:ext cx="457200" cy="4572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6E4FB3DD-97B4-EA9B-5EFA-F425AB35B9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51879" y="4303827"/>
            <a:ext cx="626198" cy="62619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62AC033-A1D2-FAC4-4AD5-1783B7350DDC}"/>
              </a:ext>
            </a:extLst>
          </p:cNvPr>
          <p:cNvSpPr/>
          <p:nvPr/>
        </p:nvSpPr>
        <p:spPr bwMode="auto">
          <a:xfrm>
            <a:off x="1000460" y="5755363"/>
            <a:ext cx="4418236" cy="599019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VMware vSphere or Hyper-V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source cluster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5175BF-2075-0AE1-1B7A-0BF61D676936}"/>
              </a:ext>
            </a:extLst>
          </p:cNvPr>
          <p:cNvGrpSpPr/>
          <p:nvPr/>
        </p:nvGrpSpPr>
        <p:grpSpPr>
          <a:xfrm>
            <a:off x="1071533" y="5891042"/>
            <a:ext cx="860154" cy="365760"/>
            <a:chOff x="2183271" y="2405193"/>
            <a:chExt cx="860154" cy="365760"/>
          </a:xfrm>
          <a:solidFill>
            <a:schemeClr val="bg1"/>
          </a:solidFill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CA3A56A-AA87-E923-7D3C-A61763A99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83271" y="2405193"/>
              <a:ext cx="365760" cy="36576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082AC7A-E1F1-466B-6CB3-287778CD7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30468" y="2405193"/>
              <a:ext cx="365760" cy="36576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D3ADEF9D-AE9E-17B2-D5F6-39BDD4BF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77665" y="2405193"/>
              <a:ext cx="365760" cy="365760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401570-9817-2A73-F30F-0FD3301CD9EA}"/>
              </a:ext>
            </a:extLst>
          </p:cNvPr>
          <p:cNvSpPr/>
          <p:nvPr/>
        </p:nvSpPr>
        <p:spPr bwMode="auto">
          <a:xfrm>
            <a:off x="7042612" y="5755362"/>
            <a:ext cx="4418236" cy="599019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Local instance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B2BA2E-1191-B8F7-3FEE-C4D87E20E5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75980" y="5826271"/>
            <a:ext cx="457200" cy="4572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CDF58B4-B5F7-7AB3-3BBE-92612709991A}"/>
              </a:ext>
            </a:extLst>
          </p:cNvPr>
          <p:cNvSpPr/>
          <p:nvPr/>
        </p:nvSpPr>
        <p:spPr bwMode="auto">
          <a:xfrm>
            <a:off x="7042612" y="4134860"/>
            <a:ext cx="4418236" cy="557023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 resource bridge (ARB)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4311C27-5B86-D2FC-0A6E-E9E4024450FB}"/>
              </a:ext>
            </a:extLst>
          </p:cNvPr>
          <p:cNvSpPr/>
          <p:nvPr/>
        </p:nvSpPr>
        <p:spPr bwMode="auto">
          <a:xfrm>
            <a:off x="7042612" y="3517840"/>
            <a:ext cx="4418236" cy="557023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rgbClr val="FF191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Migrate target appliance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(Windows Server 2022)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BBCA22C2-F8B4-5204-6B5D-105A94FAD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92900" y="3482502"/>
            <a:ext cx="626198" cy="626198"/>
          </a:xfrm>
          <a:prstGeom prst="rect">
            <a:avLst/>
          </a:pr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A19643C3-CFAF-B020-2C89-6A4BDFF0A986}"/>
              </a:ext>
            </a:extLst>
          </p:cNvPr>
          <p:cNvSpPr/>
          <p:nvPr/>
        </p:nvSpPr>
        <p:spPr bwMode="auto">
          <a:xfrm>
            <a:off x="9312008" y="4751883"/>
            <a:ext cx="2148840" cy="928705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Logical Networks (LNET)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F1AA1FB-92B8-7F04-1F50-DD7145C0DFE1}"/>
              </a:ext>
            </a:extLst>
          </p:cNvPr>
          <p:cNvGrpSpPr/>
          <p:nvPr/>
        </p:nvGrpSpPr>
        <p:grpSpPr>
          <a:xfrm>
            <a:off x="7042612" y="3071381"/>
            <a:ext cx="4418236" cy="375549"/>
            <a:chOff x="7533953" y="2901430"/>
            <a:chExt cx="4418236" cy="375549"/>
          </a:xfrm>
          <a:solidFill>
            <a:schemeClr val="tx1"/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F986DE-C4E3-0D07-1F02-2DA07CD873D2}"/>
                </a:ext>
              </a:extLst>
            </p:cNvPr>
            <p:cNvSpPr/>
            <p:nvPr/>
          </p:nvSpPr>
          <p:spPr bwMode="auto">
            <a:xfrm>
              <a:off x="7533953" y="2901430"/>
              <a:ext cx="4418236" cy="375549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Windows Server virtual machines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6D3691F-97D2-AC48-AF56-AEA731743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58761" y="2958979"/>
              <a:ext cx="274320" cy="27432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553F63-194A-6769-FF82-0A73CBC34FDA}"/>
              </a:ext>
            </a:extLst>
          </p:cNvPr>
          <p:cNvGrpSpPr/>
          <p:nvPr/>
        </p:nvGrpSpPr>
        <p:grpSpPr>
          <a:xfrm>
            <a:off x="7042612" y="2645162"/>
            <a:ext cx="4418236" cy="375549"/>
            <a:chOff x="7533953" y="2901430"/>
            <a:chExt cx="4418236" cy="375549"/>
          </a:xfrm>
          <a:solidFill>
            <a:schemeClr val="tx1"/>
          </a:soli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CAE5C9E-BD60-C162-CD14-7A568483DA91}"/>
                </a:ext>
              </a:extLst>
            </p:cNvPr>
            <p:cNvSpPr/>
            <p:nvPr/>
          </p:nvSpPr>
          <p:spPr bwMode="auto">
            <a:xfrm>
              <a:off x="7533953" y="2901430"/>
              <a:ext cx="4418236" cy="375549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Windows Client virtual machines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A132425-4D48-4B51-F156-2E5BCBD36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58761" y="2958979"/>
              <a:ext cx="274320" cy="274320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9EF8AAE-AF52-192F-61C9-6D158BF20E57}"/>
              </a:ext>
            </a:extLst>
          </p:cNvPr>
          <p:cNvSpPr/>
          <p:nvPr/>
        </p:nvSpPr>
        <p:spPr bwMode="auto">
          <a:xfrm>
            <a:off x="7042612" y="2218943"/>
            <a:ext cx="4418236" cy="375549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00B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Linux virtual machines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03549848-D1A1-7C9E-6E4A-E6FB91F73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0679" y="2272644"/>
            <a:ext cx="274320" cy="27432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7B60D6EA-E1E1-4C39-8B14-9821D68580D2}"/>
              </a:ext>
            </a:extLst>
          </p:cNvPr>
          <p:cNvGrpSpPr/>
          <p:nvPr/>
        </p:nvGrpSpPr>
        <p:grpSpPr>
          <a:xfrm>
            <a:off x="544315" y="1204291"/>
            <a:ext cx="1356501" cy="825542"/>
            <a:chOff x="87694" y="863579"/>
            <a:chExt cx="1356501" cy="825542"/>
          </a:xfrm>
        </p:grpSpPr>
        <p:pic>
          <p:nvPicPr>
            <p:cNvPr id="62" name="Graphic 61" descr="User">
              <a:extLst>
                <a:ext uri="{FF2B5EF4-FFF2-40B4-BE49-F238E27FC236}">
                  <a16:creationId xmlns:a16="http://schemas.microsoft.com/office/drawing/2014/main" id="{1180DB8E-1246-2445-5924-9BB4FB537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0454" y="863579"/>
              <a:ext cx="550979" cy="550979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F38ABA-5D0B-3AC0-6B88-5C8AB8ADF032}"/>
                </a:ext>
              </a:extLst>
            </p:cNvPr>
            <p:cNvSpPr txBox="1"/>
            <p:nvPr/>
          </p:nvSpPr>
          <p:spPr>
            <a:xfrm>
              <a:off x="87694" y="1458289"/>
              <a:ext cx="1356501" cy="2308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ITOps</a:t>
              </a:r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7691A6B-662C-5D7E-DEF9-FDD77AF132D5}"/>
              </a:ext>
            </a:extLst>
          </p:cNvPr>
          <p:cNvCxnSpPr>
            <a:cxnSpLocks/>
            <a:stCxn id="62" idx="3"/>
            <a:endCxn id="110" idx="0"/>
          </p:cNvCxnSpPr>
          <p:nvPr/>
        </p:nvCxnSpPr>
        <p:spPr>
          <a:xfrm>
            <a:off x="1498054" y="1479781"/>
            <a:ext cx="2966925" cy="2034563"/>
          </a:xfrm>
          <a:prstGeom prst="bentConnector2">
            <a:avLst/>
          </a:prstGeom>
          <a:ln>
            <a:solidFill>
              <a:srgbClr val="FF191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828EDD1E-FC6C-DD4D-C52C-4BFA9912F781}"/>
              </a:ext>
            </a:extLst>
          </p:cNvPr>
          <p:cNvSpPr/>
          <p:nvPr/>
        </p:nvSpPr>
        <p:spPr bwMode="auto">
          <a:xfrm>
            <a:off x="7042612" y="724022"/>
            <a:ext cx="4418236" cy="1083204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44715FCF-A5D5-DB51-1414-F328734F4911}"/>
              </a:ext>
            </a:extLst>
          </p:cNvPr>
          <p:cNvSpPr/>
          <p:nvPr/>
        </p:nvSpPr>
        <p:spPr bwMode="auto">
          <a:xfrm>
            <a:off x="7642385" y="827276"/>
            <a:ext cx="3218689" cy="891534"/>
          </a:xfrm>
          <a:prstGeom prst="roundRect">
            <a:avLst>
              <a:gd name="adj" fmla="val 4645"/>
            </a:avLst>
          </a:prstGeom>
          <a:solidFill>
            <a:srgbClr val="C1EF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13716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Migrate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35A50D67-8B51-DC43-65AD-75C40DF35E4D}"/>
              </a:ext>
            </a:extLst>
          </p:cNvPr>
          <p:cNvSpPr/>
          <p:nvPr/>
        </p:nvSpPr>
        <p:spPr bwMode="auto">
          <a:xfrm>
            <a:off x="7864926" y="1309373"/>
            <a:ext cx="2788590" cy="286123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New Project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E169A1E8-0F02-29AD-D7C5-4803E4C822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72310" y="779857"/>
            <a:ext cx="517998" cy="51799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073764A-4BAB-E389-5B9F-049964D40E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89704" y="2174937"/>
            <a:ext cx="457200" cy="4572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9E3850-6725-6676-CD56-C13405679A93}"/>
              </a:ext>
            </a:extLst>
          </p:cNvPr>
          <p:cNvCxnSpPr>
            <a:cxnSpLocks/>
          </p:cNvCxnSpPr>
          <p:nvPr/>
        </p:nvCxnSpPr>
        <p:spPr>
          <a:xfrm>
            <a:off x="1047750" y="3550228"/>
            <a:ext cx="2362200" cy="2090982"/>
          </a:xfrm>
          <a:prstGeom prst="line">
            <a:avLst/>
          </a:prstGeom>
          <a:ln w="76200" cap="rnd">
            <a:solidFill>
              <a:srgbClr val="FF191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1A2C835-8032-9914-CE2E-0928E4D81688}"/>
              </a:ext>
            </a:extLst>
          </p:cNvPr>
          <p:cNvCxnSpPr>
            <a:cxnSpLocks/>
          </p:cNvCxnSpPr>
          <p:nvPr/>
        </p:nvCxnSpPr>
        <p:spPr>
          <a:xfrm flipH="1">
            <a:off x="1024947" y="3550228"/>
            <a:ext cx="2385003" cy="2090982"/>
          </a:xfrm>
          <a:prstGeom prst="line">
            <a:avLst/>
          </a:prstGeom>
          <a:ln w="76200" cap="rnd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3D5379CD-D65D-A4E3-2A6F-9EB49D96D285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498054" y="1479781"/>
            <a:ext cx="5544558" cy="2316571"/>
          </a:xfrm>
          <a:prstGeom prst="bentConnector3">
            <a:avLst>
              <a:gd name="adj1" fmla="val 93648"/>
            </a:avLst>
          </a:prstGeom>
          <a:ln>
            <a:solidFill>
              <a:srgbClr val="FF191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292B282-D5A7-C984-ABFC-1598A0C643D8}"/>
              </a:ext>
            </a:extLst>
          </p:cNvPr>
          <p:cNvSpPr txBox="1"/>
          <p:nvPr/>
        </p:nvSpPr>
        <p:spPr>
          <a:xfrm>
            <a:off x="4521683" y="2592712"/>
            <a:ext cx="21524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000">
                <a:solidFill>
                  <a:srgbClr val="FFC000"/>
                </a:solidFill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Upon completion, user deletes both source and target 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Azure Migrate appliance</a:t>
            </a:r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AAFA682B-C378-7158-AD52-FC0FCCE23CFC}"/>
              </a:ext>
            </a:extLst>
          </p:cNvPr>
          <p:cNvSpPr/>
          <p:nvPr/>
        </p:nvSpPr>
        <p:spPr bwMode="auto">
          <a:xfrm>
            <a:off x="4327818" y="2508128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D9026093-8A1A-E6AB-369D-D5861EE54A86}"/>
              </a:ext>
            </a:extLst>
          </p:cNvPr>
          <p:cNvSpPr/>
          <p:nvPr/>
        </p:nvSpPr>
        <p:spPr bwMode="auto">
          <a:xfrm>
            <a:off x="6565739" y="2510040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F5D4834-E7A2-94EB-2DA9-C31498521B32}"/>
              </a:ext>
            </a:extLst>
          </p:cNvPr>
          <p:cNvCxnSpPr>
            <a:cxnSpLocks/>
          </p:cNvCxnSpPr>
          <p:nvPr/>
        </p:nvCxnSpPr>
        <p:spPr>
          <a:xfrm flipH="1">
            <a:off x="3548063" y="3555922"/>
            <a:ext cx="1838543" cy="2085288"/>
          </a:xfrm>
          <a:prstGeom prst="line">
            <a:avLst/>
          </a:prstGeom>
          <a:ln w="76200" cap="rnd">
            <a:solidFill>
              <a:srgbClr val="FF191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B58D8E-BBB8-EABF-575A-3604398D64A4}"/>
              </a:ext>
            </a:extLst>
          </p:cNvPr>
          <p:cNvCxnSpPr>
            <a:cxnSpLocks/>
          </p:cNvCxnSpPr>
          <p:nvPr/>
        </p:nvCxnSpPr>
        <p:spPr>
          <a:xfrm>
            <a:off x="3548063" y="3567113"/>
            <a:ext cx="1843254" cy="2074097"/>
          </a:xfrm>
          <a:prstGeom prst="line">
            <a:avLst/>
          </a:prstGeom>
          <a:ln w="76200" cap="rnd">
            <a:solidFill>
              <a:srgbClr val="FF191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6317E8D-7ACB-5C24-A83E-C7475D5271FF}"/>
              </a:ext>
            </a:extLst>
          </p:cNvPr>
          <p:cNvCxnSpPr>
            <a:cxnSpLocks/>
          </p:cNvCxnSpPr>
          <p:nvPr/>
        </p:nvCxnSpPr>
        <p:spPr>
          <a:xfrm flipH="1">
            <a:off x="7053555" y="3550228"/>
            <a:ext cx="4407293" cy="489000"/>
          </a:xfrm>
          <a:prstGeom prst="line">
            <a:avLst/>
          </a:prstGeom>
          <a:ln w="76200">
            <a:solidFill>
              <a:srgbClr val="FF191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3CB644B-BADE-EB59-5B64-E9B3C48B9303}"/>
              </a:ext>
            </a:extLst>
          </p:cNvPr>
          <p:cNvCxnSpPr>
            <a:cxnSpLocks/>
          </p:cNvCxnSpPr>
          <p:nvPr/>
        </p:nvCxnSpPr>
        <p:spPr>
          <a:xfrm>
            <a:off x="7042612" y="3550228"/>
            <a:ext cx="4418236" cy="489000"/>
          </a:xfrm>
          <a:prstGeom prst="line">
            <a:avLst/>
          </a:prstGeom>
          <a:ln w="76200">
            <a:solidFill>
              <a:srgbClr val="FF191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E5A84B16-25F6-0162-A4CD-87CAC768785E}"/>
              </a:ext>
            </a:extLst>
          </p:cNvPr>
          <p:cNvSpPr/>
          <p:nvPr/>
        </p:nvSpPr>
        <p:spPr bwMode="auto">
          <a:xfrm>
            <a:off x="7042612" y="4757465"/>
            <a:ext cx="2148840" cy="928705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Cluster Shared Volume (CSV)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DAB5D22-BB36-194E-C7E9-57C26901D1DF}"/>
              </a:ext>
            </a:extLst>
          </p:cNvPr>
          <p:cNvSpPr/>
          <p:nvPr/>
        </p:nvSpPr>
        <p:spPr bwMode="auto">
          <a:xfrm>
            <a:off x="7153001" y="5058244"/>
            <a:ext cx="1940367" cy="535602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Storage Path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9F633A-1EBE-F40F-7B14-0C71DD582F7C}"/>
              </a:ext>
            </a:extLst>
          </p:cNvPr>
          <p:cNvSpPr txBox="1"/>
          <p:nvPr/>
        </p:nvSpPr>
        <p:spPr>
          <a:xfrm>
            <a:off x="876965" y="2824015"/>
            <a:ext cx="2709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User completes migration and decommission source virtual machines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00047C8-3CC4-11E0-A16C-4EEE9EE3865A}"/>
              </a:ext>
            </a:extLst>
          </p:cNvPr>
          <p:cNvCxnSpPr>
            <a:cxnSpLocks/>
            <a:stCxn id="62" idx="1"/>
            <a:endCxn id="131" idx="1"/>
          </p:cNvCxnSpPr>
          <p:nvPr/>
        </p:nvCxnSpPr>
        <p:spPr>
          <a:xfrm rot="10800000" flipH="1" flipV="1">
            <a:off x="947074" y="1479780"/>
            <a:ext cx="53385" cy="2366797"/>
          </a:xfrm>
          <a:prstGeom prst="bentConnector3">
            <a:avLst>
              <a:gd name="adj1" fmla="val -428210"/>
            </a:avLst>
          </a:prstGeom>
          <a:ln>
            <a:solidFill>
              <a:srgbClr val="FF191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9C29921-7249-28E0-87C2-FD974954F73B}"/>
              </a:ext>
            </a:extLst>
          </p:cNvPr>
          <p:cNvCxnSpPr>
            <a:cxnSpLocks/>
            <a:stCxn id="62" idx="1"/>
            <a:endCxn id="7" idx="1"/>
          </p:cNvCxnSpPr>
          <p:nvPr/>
        </p:nvCxnSpPr>
        <p:spPr>
          <a:xfrm rot="10800000" flipH="1" flipV="1">
            <a:off x="947074" y="1479781"/>
            <a:ext cx="53385" cy="3858764"/>
          </a:xfrm>
          <a:prstGeom prst="bentConnector3">
            <a:avLst>
              <a:gd name="adj1" fmla="val -428210"/>
            </a:avLst>
          </a:prstGeom>
          <a:ln>
            <a:solidFill>
              <a:srgbClr val="FF191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D8544CBF-EC70-EEDB-4BB5-B526A74A68B2}"/>
              </a:ext>
            </a:extLst>
          </p:cNvPr>
          <p:cNvCxnSpPr>
            <a:cxnSpLocks/>
            <a:stCxn id="62" idx="1"/>
            <a:endCxn id="4" idx="1"/>
          </p:cNvCxnSpPr>
          <p:nvPr/>
        </p:nvCxnSpPr>
        <p:spPr>
          <a:xfrm rot="10800000" flipH="1" flipV="1">
            <a:off x="947074" y="1479781"/>
            <a:ext cx="53385" cy="3109712"/>
          </a:xfrm>
          <a:prstGeom prst="bentConnector3">
            <a:avLst>
              <a:gd name="adj1" fmla="val -428210"/>
            </a:avLst>
          </a:prstGeom>
          <a:ln>
            <a:solidFill>
              <a:srgbClr val="FF191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B4C3A658-7FB1-28D0-E6CA-41342CFD2FCB}"/>
              </a:ext>
            </a:extLst>
          </p:cNvPr>
          <p:cNvSpPr/>
          <p:nvPr/>
        </p:nvSpPr>
        <p:spPr bwMode="auto">
          <a:xfrm>
            <a:off x="964468" y="2645288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1650C39-7E5E-0AA7-C297-488F7E6257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28715" y="798448"/>
            <a:ext cx="495083" cy="49508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C909A14B-09C8-E955-CC1E-DB2EB06E1F1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221700" y="4230491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71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43ABE-48EA-15CE-AF54-FB3BFBCD9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9FB9A-4759-7E74-48B3-FD6D97A18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56251"/>
          </a:xfrm>
        </p:spPr>
        <p:txBody>
          <a:bodyPr>
            <a:normAutofit/>
          </a:bodyPr>
          <a:lstStyle/>
          <a:p>
            <a:r>
              <a:rPr lang="en-US" sz="2000" dirty="0"/>
              <a:t>Azure Container Storage enabled by Azure Arc (ACSA) – Solution Architecture</a:t>
            </a:r>
            <a:endParaRPr lang="en-US" sz="2000" spc="-50" dirty="0">
              <a:latin typeface="Segoe UI Semibold (Headings)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C212A9F-2C66-5680-83A7-DDC4F452EAE6}"/>
              </a:ext>
            </a:extLst>
          </p:cNvPr>
          <p:cNvSpPr/>
          <p:nvPr/>
        </p:nvSpPr>
        <p:spPr bwMode="auto">
          <a:xfrm>
            <a:off x="147008" y="1048014"/>
            <a:ext cx="6143391" cy="5660520"/>
          </a:xfrm>
          <a:prstGeom prst="roundRect">
            <a:avLst>
              <a:gd name="adj" fmla="val 4645"/>
            </a:avLst>
          </a:prstGeom>
          <a:solidFill>
            <a:schemeClr val="tx1">
              <a:lumMod val="85000"/>
            </a:schemeClr>
          </a:solidFill>
          <a:ln w="127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Edge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2EA01E-7C47-6C08-DE0E-B444DF011B4A}"/>
              </a:ext>
            </a:extLst>
          </p:cNvPr>
          <p:cNvGrpSpPr/>
          <p:nvPr/>
        </p:nvGrpSpPr>
        <p:grpSpPr>
          <a:xfrm>
            <a:off x="374040" y="1787390"/>
            <a:ext cx="5689325" cy="4397926"/>
            <a:chOff x="166750" y="1418907"/>
            <a:chExt cx="5689325" cy="4397926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82F906A-C742-9B5E-B2D8-91E6F7B0D745}"/>
                </a:ext>
              </a:extLst>
            </p:cNvPr>
            <p:cNvSpPr/>
            <p:nvPr/>
          </p:nvSpPr>
          <p:spPr bwMode="auto">
            <a:xfrm>
              <a:off x="166750" y="1418907"/>
              <a:ext cx="5689325" cy="4397926"/>
            </a:xfrm>
            <a:prstGeom prst="roundRect">
              <a:avLst>
                <a:gd name="adj" fmla="val 4645"/>
              </a:avLst>
            </a:prstGeom>
            <a:solidFill>
              <a:schemeClr val="tx1">
                <a:lumMod val="95000"/>
              </a:schemeClr>
            </a:solidFill>
            <a:ln w="12700" cap="flat" cmpd="sng" algn="ctr">
              <a:solidFill>
                <a:schemeClr val="bg1">
                  <a:lumMod val="65000"/>
                  <a:lumOff val="3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Edge located Arc-enabled Kubernetes</a:t>
              </a:r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4796D52C-7247-0C41-AA7F-B86F4E4F5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1011" y="1514248"/>
              <a:ext cx="457200" cy="457200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D854C4E-5811-5FC4-09E9-DA71E5EAEF0F}"/>
                </a:ext>
              </a:extLst>
            </p:cNvPr>
            <p:cNvGrpSpPr/>
            <p:nvPr/>
          </p:nvGrpSpPr>
          <p:grpSpPr>
            <a:xfrm>
              <a:off x="1132586" y="2033337"/>
              <a:ext cx="3746319" cy="3448088"/>
              <a:chOff x="2817274" y="2566737"/>
              <a:chExt cx="3746319" cy="3448088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C0B3EF4-438B-A11B-9730-A8FCF38E5A26}"/>
                  </a:ext>
                </a:extLst>
              </p:cNvPr>
              <p:cNvSpPr/>
              <p:nvPr/>
            </p:nvSpPr>
            <p:spPr bwMode="auto">
              <a:xfrm>
                <a:off x="3148178" y="2566737"/>
                <a:ext cx="3095844" cy="1321521"/>
              </a:xfrm>
              <a:prstGeom prst="roundRect">
                <a:avLst>
                  <a:gd name="adj" fmla="val 4645"/>
                </a:avLst>
              </a:prstGeom>
              <a:solidFill>
                <a:schemeClr val="tx1">
                  <a:lumMod val="85000"/>
                </a:schemeClr>
              </a:solidFill>
              <a:ln w="12700" cap="flat" cmpd="sng" algn="ctr">
                <a:solidFill>
                  <a:schemeClr val="bg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Kubernetes-based application</a:t>
                </a: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9EABC641-1DDE-756A-824D-6ED7FBB01EC3}"/>
                  </a:ext>
                </a:extLst>
              </p:cNvPr>
              <p:cNvCxnSpPr>
                <a:cxnSpLocks/>
                <a:stCxn id="106" idx="2"/>
                <a:endCxn id="63" idx="0"/>
              </p:cNvCxnSpPr>
              <p:nvPr/>
            </p:nvCxnSpPr>
            <p:spPr>
              <a:xfrm>
                <a:off x="4690433" y="3717576"/>
                <a:ext cx="1" cy="869345"/>
              </a:xfrm>
              <a:prstGeom prst="straightConnector1">
                <a:avLst/>
              </a:prstGeom>
              <a:ln>
                <a:solidFill>
                  <a:srgbClr val="D058AB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9F9ADF19-DC0D-1B88-18EC-E7B3D90022F1}"/>
                  </a:ext>
                </a:extLst>
              </p:cNvPr>
              <p:cNvSpPr/>
              <p:nvPr/>
            </p:nvSpPr>
            <p:spPr bwMode="auto">
              <a:xfrm>
                <a:off x="2817274" y="4586921"/>
                <a:ext cx="3746319" cy="1427904"/>
              </a:xfrm>
              <a:prstGeom prst="roundRect">
                <a:avLst>
                  <a:gd name="adj" fmla="val 4645"/>
                </a:avLst>
              </a:prstGeom>
              <a:solidFill>
                <a:schemeClr val="tx1">
                  <a:lumMod val="85000"/>
                </a:schemeClr>
              </a:solidFill>
              <a:ln w="12700" cap="flat" cmpd="sng" algn="ctr">
                <a:solidFill>
                  <a:schemeClr val="bg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/>
                  </a:rPr>
                  <a:t>Azure Container Storage enabled </a:t>
                </a:r>
                <a:b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/>
                  </a:rPr>
                </a:b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/>
                  </a:rPr>
                  <a:t>by Azure Arc (ACSA)</a:t>
                </a: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75DC942-48FA-44E3-FF88-1A1D69219E55}"/>
              </a:ext>
            </a:extLst>
          </p:cNvPr>
          <p:cNvGrpSpPr/>
          <p:nvPr/>
        </p:nvGrpSpPr>
        <p:grpSpPr>
          <a:xfrm>
            <a:off x="8289270" y="1048014"/>
            <a:ext cx="3758814" cy="5660520"/>
            <a:chOff x="7908270" y="1093783"/>
            <a:chExt cx="3758814" cy="5660520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B88CAA51-13F3-1855-9AE7-823EA209A29C}"/>
                </a:ext>
              </a:extLst>
            </p:cNvPr>
            <p:cNvSpPr/>
            <p:nvPr/>
          </p:nvSpPr>
          <p:spPr bwMode="auto">
            <a:xfrm>
              <a:off x="7908270" y="1093783"/>
              <a:ext cx="3758814" cy="5660520"/>
            </a:xfrm>
            <a:prstGeom prst="roundRect">
              <a:avLst>
                <a:gd name="adj" fmla="val 4645"/>
              </a:avLst>
            </a:prstGeom>
            <a:solidFill>
              <a:schemeClr val="tx1">
                <a:lumMod val="85000"/>
              </a:schemeClr>
            </a:solidFill>
            <a:ln w="12700" cap="flat" cmpd="sng" algn="ctr">
              <a:solidFill>
                <a:schemeClr val="bg1">
                  <a:lumMod val="65000"/>
                  <a:lumOff val="3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Cloud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61C423F-EF82-92CF-7ADC-1BBB12C9AA4A}"/>
                </a:ext>
              </a:extLst>
            </p:cNvPr>
            <p:cNvGrpSpPr/>
            <p:nvPr/>
          </p:nvGrpSpPr>
          <p:grpSpPr>
            <a:xfrm>
              <a:off x="8341391" y="1679257"/>
              <a:ext cx="2892574" cy="4966877"/>
              <a:chOff x="8296941" y="1514248"/>
              <a:chExt cx="2892574" cy="4966877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25F3DF6-7B0C-AA6F-92C8-82E1EA26B858}"/>
                  </a:ext>
                </a:extLst>
              </p:cNvPr>
              <p:cNvGrpSpPr/>
              <p:nvPr/>
            </p:nvGrpSpPr>
            <p:grpSpPr>
              <a:xfrm>
                <a:off x="8296941" y="1514248"/>
                <a:ext cx="2892574" cy="638402"/>
                <a:chOff x="7300966" y="2238922"/>
                <a:chExt cx="2892574" cy="638402"/>
              </a:xfrm>
            </p:grpSpPr>
            <p:sp>
              <p:nvSpPr>
                <p:cNvPr id="102" name="Rectangle: Rounded Corners 101">
                  <a:extLst>
                    <a:ext uri="{FF2B5EF4-FFF2-40B4-BE49-F238E27FC236}">
                      <a16:creationId xmlns:a16="http://schemas.microsoft.com/office/drawing/2014/main" id="{547CB92B-21D9-F640-A6E1-60F864985808}"/>
                    </a:ext>
                  </a:extLst>
                </p:cNvPr>
                <p:cNvSpPr/>
                <p:nvPr/>
              </p:nvSpPr>
              <p:spPr bwMode="auto">
                <a:xfrm>
                  <a:off x="7300966" y="2238922"/>
                  <a:ext cx="2892574" cy="638402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1">
                    <a:lumMod val="95000"/>
                  </a:schemeClr>
                </a:solidFill>
                <a:ln w="12700" cap="flat" cmpd="sng" algn="ctr">
                  <a:solidFill>
                    <a:schemeClr val="bg1">
                      <a:lumMod val="65000"/>
                      <a:lumOff val="3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Power BI</a:t>
                  </a:r>
                </a:p>
              </p:txBody>
            </p:sp>
            <p:pic>
              <p:nvPicPr>
                <p:cNvPr id="103" name="Graphic 102">
                  <a:extLst>
                    <a:ext uri="{FF2B5EF4-FFF2-40B4-BE49-F238E27FC236}">
                      <a16:creationId xmlns:a16="http://schemas.microsoft.com/office/drawing/2014/main" id="{48305C6C-365A-8063-0479-8AC299726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04442" y="2335103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2DE38041-F3FB-4C92-129B-6C5661D00455}"/>
                  </a:ext>
                </a:extLst>
              </p:cNvPr>
              <p:cNvGrpSpPr/>
              <p:nvPr/>
            </p:nvGrpSpPr>
            <p:grpSpPr>
              <a:xfrm>
                <a:off x="8296941" y="2741930"/>
                <a:ext cx="2892574" cy="3739195"/>
                <a:chOff x="7617842" y="2439355"/>
                <a:chExt cx="2892574" cy="3739195"/>
              </a:xfrm>
            </p:grpSpPr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8781AC0E-50F1-5A3B-1507-5F8B49888297}"/>
                    </a:ext>
                  </a:extLst>
                </p:cNvPr>
                <p:cNvSpPr/>
                <p:nvPr/>
              </p:nvSpPr>
              <p:spPr bwMode="auto">
                <a:xfrm>
                  <a:off x="7617842" y="2439355"/>
                  <a:ext cx="2892574" cy="3739195"/>
                </a:xfrm>
                <a:prstGeom prst="roundRect">
                  <a:avLst>
                    <a:gd name="adj" fmla="val 2042"/>
                  </a:avLst>
                </a:prstGeom>
                <a:solidFill>
                  <a:schemeClr val="tx1">
                    <a:lumMod val="95000"/>
                  </a:schemeClr>
                </a:solidFill>
                <a:ln w="12700" cap="flat" cmpd="sng" algn="ctr">
                  <a:solidFill>
                    <a:srgbClr val="00B05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Azure storage services</a:t>
                  </a: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C10E8008-2129-748A-C1F4-F33570E26615}"/>
                    </a:ext>
                  </a:extLst>
                </p:cNvPr>
                <p:cNvGrpSpPr/>
                <p:nvPr/>
              </p:nvGrpSpPr>
              <p:grpSpPr>
                <a:xfrm>
                  <a:off x="8123442" y="3016250"/>
                  <a:ext cx="1881374" cy="3024698"/>
                  <a:chOff x="8181906" y="2796139"/>
                  <a:chExt cx="1881374" cy="3024698"/>
                </a:xfrm>
              </p:grpSpPr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815174A3-3B6D-9723-80D4-1528C0DE43EF}"/>
                      </a:ext>
                    </a:extLst>
                  </p:cNvPr>
                  <p:cNvGrpSpPr/>
                  <p:nvPr/>
                </p:nvGrpSpPr>
                <p:grpSpPr>
                  <a:xfrm>
                    <a:off x="8181906" y="3907564"/>
                    <a:ext cx="1881374" cy="978060"/>
                    <a:chOff x="6341018" y="3844014"/>
                    <a:chExt cx="1881374" cy="978060"/>
                  </a:xfrm>
                </p:grpSpPr>
                <p:pic>
                  <p:nvPicPr>
                    <p:cNvPr id="100" name="Graphic 99">
                      <a:extLst>
                        <a:ext uri="{FF2B5EF4-FFF2-40B4-BE49-F238E27FC236}">
                          <a16:creationId xmlns:a16="http://schemas.microsoft.com/office/drawing/2014/main" id="{BAFBAC24-1D7A-71E3-AC01-71861C90B2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3105" y="3844014"/>
                      <a:ext cx="457200" cy="4572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FD9EB096-65E6-DB8D-BEBB-77269C025D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41018" y="4268076"/>
                      <a:ext cx="1881374" cy="55399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91440" tIns="91440" rIns="91440" bIns="91440" anchor="ctr">
                      <a:spAutoFit/>
                    </a:bodyPr>
                    <a:lstStyle>
                      <a:defPPr>
                        <a:defRPr lang="en-US"/>
                      </a:defPPr>
                      <a:lvl1pPr algn="ctr" defTabSz="914473">
                        <a:defRPr sz="800">
                          <a:latin typeface="Segoe UI Semibold (Headings)"/>
                        </a:defRPr>
                      </a:lvl1pPr>
                    </a:lstStyle>
                    <a:p>
                      <a:pPr marL="0" marR="0" lvl="0" indent="0" algn="ctr" defTabSz="9144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+mn-cs"/>
                        </a:rPr>
                        <a:t>Azure Data Lake Storage (ADLS) Gen2</a:t>
                      </a:r>
                    </a:p>
                  </p:txBody>
                </p:sp>
              </p:grp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FFB71FDA-CCE3-3390-C8E7-68A2BA84A7DE}"/>
                      </a:ext>
                    </a:extLst>
                  </p:cNvPr>
                  <p:cNvGrpSpPr/>
                  <p:nvPr/>
                </p:nvGrpSpPr>
                <p:grpSpPr>
                  <a:xfrm>
                    <a:off x="8212869" y="2796139"/>
                    <a:ext cx="1819449" cy="994207"/>
                    <a:chOff x="8484029" y="3887128"/>
                    <a:chExt cx="1819449" cy="994207"/>
                  </a:xfrm>
                </p:grpSpPr>
                <p:pic>
                  <p:nvPicPr>
                    <p:cNvPr id="98" name="Graphic 97">
                      <a:extLst>
                        <a:ext uri="{FF2B5EF4-FFF2-40B4-BE49-F238E27FC236}">
                          <a16:creationId xmlns:a16="http://schemas.microsoft.com/office/drawing/2014/main" id="{72EA5F4D-C1C6-7C84-CF8B-13C7F67D28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65153" y="3887128"/>
                      <a:ext cx="457200" cy="4572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FB4D73EA-94C4-2F95-1FF0-F0B413F495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84029" y="4327337"/>
                      <a:ext cx="1819449" cy="55399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91440" tIns="91440" rIns="91440" bIns="91440" anchor="ctr">
                      <a:spAutoFit/>
                    </a:bodyPr>
                    <a:lstStyle>
                      <a:defPPr>
                        <a:defRPr lang="en-US"/>
                      </a:defPPr>
                      <a:lvl1pPr algn="ctr" defTabSz="914473">
                        <a:defRPr sz="800">
                          <a:latin typeface="Segoe UI Semibold (Headings)"/>
                        </a:defRPr>
                      </a:lvl1pPr>
                    </a:lstStyle>
                    <a:p>
                      <a:pPr marL="0" marR="0" lvl="0" indent="0" algn="ctr" defTabSz="9144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+mn-cs"/>
                        </a:rPr>
                        <a:t>Azure Block Blob </a:t>
                      </a:r>
                      <a:b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+mn-cs"/>
                        </a:rPr>
                      </a:b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+mn-cs"/>
                        </a:rPr>
                        <a:t>storage account</a:t>
                      </a:r>
                    </a:p>
                  </p:txBody>
                </p:sp>
              </p:grpSp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74D70BB0-6CD2-FB17-953A-1C1C3F83CBB3}"/>
                      </a:ext>
                    </a:extLst>
                  </p:cNvPr>
                  <p:cNvGrpSpPr/>
                  <p:nvPr/>
                </p:nvGrpSpPr>
                <p:grpSpPr>
                  <a:xfrm>
                    <a:off x="8236631" y="5003408"/>
                    <a:ext cx="1771923" cy="817429"/>
                    <a:chOff x="9030727" y="3619256"/>
                    <a:chExt cx="1771923" cy="817429"/>
                  </a:xfrm>
                </p:grpSpPr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13FB1B1E-0BAA-F990-77BC-4E33C1504F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30727" y="4067353"/>
                      <a:ext cx="1771923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91440" tIns="91440" rIns="91440" bIns="91440" anchor="ctr">
                      <a:spAutoFit/>
                    </a:bodyPr>
                    <a:lstStyle>
                      <a:defPPr>
                        <a:defRPr lang="en-US"/>
                      </a:defPPr>
                      <a:lvl1pPr algn="ctr" defTabSz="914473">
                        <a:defRPr sz="800">
                          <a:latin typeface="Segoe UI Semibold (Headings)"/>
                        </a:defRPr>
                      </a:lvl1pPr>
                    </a:lstStyle>
                    <a:p>
                      <a:pPr marL="0" marR="0" lvl="0" indent="0" algn="ctr" defTabSz="9144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+mn-cs"/>
                        </a:rPr>
                        <a:t>Azure OneLake</a:t>
                      </a:r>
                    </a:p>
                  </p:txBody>
                </p:sp>
                <p:pic>
                  <p:nvPicPr>
                    <p:cNvPr id="97" name="Picture 2" descr="All Microsoft Fabric icons for diagramming - Sam Debruyn">
                      <a:extLst>
                        <a:ext uri="{FF2B5EF4-FFF2-40B4-BE49-F238E27FC236}">
                          <a16:creationId xmlns:a16="http://schemas.microsoft.com/office/drawing/2014/main" id="{62BE29BA-F9D9-1E96-1089-A01F6FD52F3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688535" y="3619256"/>
                      <a:ext cx="456309" cy="457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13C0019-B07D-DA57-5F4F-D871528F77A4}"/>
                  </a:ext>
                </a:extLst>
              </p:cNvPr>
              <p:cNvCxnSpPr>
                <a:cxnSpLocks/>
                <a:stCxn id="89" idx="0"/>
                <a:endCxn id="102" idx="2"/>
              </p:cNvCxnSpPr>
              <p:nvPr/>
            </p:nvCxnSpPr>
            <p:spPr>
              <a:xfrm flipV="1">
                <a:off x="9743228" y="2152650"/>
                <a:ext cx="0" cy="58928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DBD4FBE-C4EE-52B8-F1FD-3EB882EAE5F8}"/>
                  </a:ext>
                </a:extLst>
              </p:cNvPr>
              <p:cNvSpPr txBox="1"/>
              <p:nvPr/>
            </p:nvSpPr>
            <p:spPr>
              <a:xfrm>
                <a:off x="9892104" y="2204666"/>
                <a:ext cx="1148536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91440" rIns="91440" bIns="91440" anchor="ctr">
                <a:spAutoFit/>
              </a:bodyPr>
              <a:lstStyle>
                <a:defPPr>
                  <a:defRPr lang="en-US"/>
                </a:defPPr>
                <a:lvl1pPr algn="ctr" defTabSz="914473">
                  <a:defRPr sz="800">
                    <a:latin typeface="Segoe UI Semibold (Headings)"/>
                  </a:defRPr>
                </a:lvl1pPr>
              </a:lstStyle>
              <a:p>
                <a:pPr marL="0" marR="0" lvl="0" indent="0" algn="ctr" defTabSz="9144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Data visualization</a:t>
                </a:r>
              </a:p>
            </p:txBody>
          </p:sp>
        </p:grp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B6855F82-E9EE-61F9-2F19-F3A10B066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559078" y="1123307"/>
              <a:ext cx="457200" cy="457200"/>
            </a:xfrm>
            <a:prstGeom prst="rect">
              <a:avLst/>
            </a:prstGeom>
          </p:spPr>
        </p:pic>
      </p:grp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B65EC7B-AF09-DE6D-A793-514DCE0ECE60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6023954" y="5409571"/>
            <a:ext cx="2698437" cy="0"/>
          </a:xfrm>
          <a:prstGeom prst="straightConnector1">
            <a:avLst/>
          </a:prstGeom>
          <a:ln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A6722D3-F608-F317-04DB-09E7E77E7AE7}"/>
              </a:ext>
            </a:extLst>
          </p:cNvPr>
          <p:cNvSpPr txBox="1"/>
          <p:nvPr/>
        </p:nvSpPr>
        <p:spPr>
          <a:xfrm>
            <a:off x="6457073" y="4678242"/>
            <a:ext cx="16477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ACSA writes out using Blob storage SDK for copying file-based data to Azure storage services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B27864E9-8DE4-C918-B910-9A04270003DF}"/>
              </a:ext>
            </a:extLst>
          </p:cNvPr>
          <p:cNvSpPr/>
          <p:nvPr/>
        </p:nvSpPr>
        <p:spPr bwMode="auto">
          <a:xfrm>
            <a:off x="2227504" y="3305340"/>
            <a:ext cx="1971062" cy="247319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D058A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Generated application data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05D96466-C73D-1A61-E2D1-0C925C3E4A2A}"/>
              </a:ext>
            </a:extLst>
          </p:cNvPr>
          <p:cNvSpPr/>
          <p:nvPr/>
        </p:nvSpPr>
        <p:spPr bwMode="auto">
          <a:xfrm>
            <a:off x="1572585" y="5192988"/>
            <a:ext cx="1417320" cy="429784"/>
          </a:xfrm>
          <a:prstGeom prst="roundRect">
            <a:avLst>
              <a:gd name="adj" fmla="val 3500"/>
            </a:avLst>
          </a:prstGeom>
          <a:solidFill>
            <a:schemeClr val="tx1"/>
          </a:solidFill>
          <a:ln w="12700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Local storage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0ABD9AD6-2ED5-A736-482E-4B7CBDF16B40}"/>
              </a:ext>
            </a:extLst>
          </p:cNvPr>
          <p:cNvSpPr/>
          <p:nvPr/>
        </p:nvSpPr>
        <p:spPr bwMode="auto">
          <a:xfrm>
            <a:off x="3222614" y="5194679"/>
            <a:ext cx="1415714" cy="429784"/>
          </a:xfrm>
          <a:prstGeom prst="roundRect">
            <a:avLst>
              <a:gd name="adj" fmla="val 3500"/>
            </a:avLst>
          </a:prstGeom>
          <a:solidFill>
            <a:schemeClr val="tx1"/>
          </a:solidFill>
          <a:ln w="12700" cap="flat" cmpd="sng" algn="ctr">
            <a:solidFill>
              <a:srgbClr val="D6A3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Cloud Ingest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17874FDB-1386-E87F-AE54-60A69DFF58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17010" y="4567418"/>
            <a:ext cx="365760" cy="365760"/>
          </a:xfrm>
          <a:prstGeom prst="rect">
            <a:avLst/>
          </a:prstGeom>
        </p:spPr>
      </p:pic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3F7A573B-BA3A-1171-48B7-5AC15AC09F54}"/>
              </a:ext>
            </a:extLst>
          </p:cNvPr>
          <p:cNvSpPr/>
          <p:nvPr/>
        </p:nvSpPr>
        <p:spPr bwMode="auto">
          <a:xfrm>
            <a:off x="4608240" y="5113257"/>
            <a:ext cx="1415714" cy="592628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00B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File-based data to blob conversion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148E7BE3-800B-90D5-1377-D406B359AC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39734" y="2773060"/>
            <a:ext cx="365760" cy="36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025AA8-C98C-1723-2043-56AFDA3EA2A4}"/>
              </a:ext>
            </a:extLst>
          </p:cNvPr>
          <p:cNvSpPr txBox="1"/>
          <p:nvPr/>
        </p:nvSpPr>
        <p:spPr>
          <a:xfrm>
            <a:off x="3205062" y="3898786"/>
            <a:ext cx="1089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D058AB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File data flow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D058AB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019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0BECF-62DC-EF0E-ADB2-E83081EBF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D182D07-7C6E-5AA2-4C91-4B28D181B636}"/>
              </a:ext>
            </a:extLst>
          </p:cNvPr>
          <p:cNvSpPr/>
          <p:nvPr/>
        </p:nvSpPr>
        <p:spPr bwMode="auto">
          <a:xfrm>
            <a:off x="9870292" y="834813"/>
            <a:ext cx="2253792" cy="4926505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9550807-DD59-2661-10F0-51013A46757A}"/>
              </a:ext>
            </a:extLst>
          </p:cNvPr>
          <p:cNvSpPr/>
          <p:nvPr/>
        </p:nvSpPr>
        <p:spPr bwMode="auto">
          <a:xfrm>
            <a:off x="3178437" y="834813"/>
            <a:ext cx="5515391" cy="5912442"/>
          </a:xfrm>
          <a:prstGeom prst="roundRect">
            <a:avLst>
              <a:gd name="adj" fmla="val 2253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   Edge-located Arc-enabled Kubernetes cluster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5BE242-523B-C4DC-3942-89FC19109108}"/>
              </a:ext>
            </a:extLst>
          </p:cNvPr>
          <p:cNvSpPr/>
          <p:nvPr/>
        </p:nvSpPr>
        <p:spPr bwMode="auto">
          <a:xfrm>
            <a:off x="3324466" y="2726748"/>
            <a:ext cx="5255934" cy="3168920"/>
          </a:xfrm>
          <a:prstGeom prst="roundRect">
            <a:avLst>
              <a:gd name="adj" fmla="val 3500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tx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2468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 Azure Container Storage</a:t>
            </a:r>
          </a:p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enabled by Azure Arc cluster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Calibri"/>
              <a:cs typeface="Arial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3265CD5-8ADA-05AF-863B-A27343FFEAE7}"/>
              </a:ext>
            </a:extLst>
          </p:cNvPr>
          <p:cNvSpPr/>
          <p:nvPr/>
        </p:nvSpPr>
        <p:spPr bwMode="auto">
          <a:xfrm>
            <a:off x="3759325" y="3222660"/>
            <a:ext cx="4375622" cy="2472738"/>
          </a:xfrm>
          <a:prstGeom prst="roundRect">
            <a:avLst>
              <a:gd name="adj" fmla="val 3500"/>
            </a:avLst>
          </a:prstGeom>
          <a:solidFill>
            <a:schemeClr val="tx1"/>
          </a:solidFill>
          <a:ln w="12700" cap="flat" cmpd="sng" algn="ctr">
            <a:solidFill>
              <a:schemeClr val="tx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182880" rIns="91440" bIns="4572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Calibri"/>
                <a:cs typeface="Arial"/>
              </a:rPr>
              <a:t>3-way replication for high-availability and fault tolerance</a:t>
            </a:r>
          </a:p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Calibri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5534F-7F9D-F617-531F-39495F07B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56251"/>
          </a:xfrm>
        </p:spPr>
        <p:txBody>
          <a:bodyPr>
            <a:normAutofit/>
          </a:bodyPr>
          <a:lstStyle/>
          <a:p>
            <a:r>
              <a:rPr lang="en-US" sz="2000" dirty="0"/>
              <a:t>Azure Container Storage enabled by Azure Arc (ACSA) – Edge Volumes Solution Architecture</a:t>
            </a:r>
            <a:endParaRPr lang="en-US" sz="2000" spc="-50" dirty="0">
              <a:latin typeface="Segoe UI Semibold (Headings)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9F7588E-53D0-0358-45E5-5BD213A28848}"/>
              </a:ext>
            </a:extLst>
          </p:cNvPr>
          <p:cNvGrpSpPr/>
          <p:nvPr/>
        </p:nvGrpSpPr>
        <p:grpSpPr>
          <a:xfrm>
            <a:off x="4065672" y="3578357"/>
            <a:ext cx="1133380" cy="1182797"/>
            <a:chOff x="4065672" y="3329117"/>
            <a:chExt cx="1133380" cy="153925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A15D1E-344B-0F41-988A-FB0BF832BA5E}"/>
                </a:ext>
              </a:extLst>
            </p:cNvPr>
            <p:cNvSpPr/>
            <p:nvPr/>
          </p:nvSpPr>
          <p:spPr bwMode="auto">
            <a:xfrm>
              <a:off x="4065672" y="3329117"/>
              <a:ext cx="1133380" cy="429784"/>
            </a:xfrm>
            <a:prstGeom prst="roundRect">
              <a:avLst>
                <a:gd name="adj" fmla="val 3500"/>
              </a:avLst>
            </a:prstGeom>
            <a:solidFill>
              <a:schemeClr val="tx1"/>
            </a:solidFill>
            <a:ln w="127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Local Shared Volume 0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2988AE9-F59B-55DE-F43A-B4CF63414D16}"/>
                </a:ext>
              </a:extLst>
            </p:cNvPr>
            <p:cNvSpPr/>
            <p:nvPr/>
          </p:nvSpPr>
          <p:spPr bwMode="auto">
            <a:xfrm>
              <a:off x="4065672" y="3883853"/>
              <a:ext cx="1133380" cy="429784"/>
            </a:xfrm>
            <a:prstGeom prst="roundRect">
              <a:avLst>
                <a:gd name="adj" fmla="val 3500"/>
              </a:avLst>
            </a:prstGeom>
            <a:solidFill>
              <a:schemeClr val="tx1"/>
            </a:solidFill>
            <a:ln w="127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Local Shared Volume 1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E094FDB-7A66-71BE-24E1-C1760B971089}"/>
                </a:ext>
              </a:extLst>
            </p:cNvPr>
            <p:cNvSpPr/>
            <p:nvPr/>
          </p:nvSpPr>
          <p:spPr bwMode="auto">
            <a:xfrm>
              <a:off x="4065672" y="4438589"/>
              <a:ext cx="1133380" cy="429784"/>
            </a:xfrm>
            <a:prstGeom prst="roundRect">
              <a:avLst>
                <a:gd name="adj" fmla="val 3500"/>
              </a:avLst>
            </a:prstGeom>
            <a:solidFill>
              <a:schemeClr val="tx1"/>
            </a:solidFill>
            <a:ln w="127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Local Shared Volume </a:t>
              </a:r>
              <a:r>
                <a:rPr kumimoji="0" lang="en-IN" sz="10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n</a:t>
              </a:r>
              <a:endPara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00237E9-844B-F7A4-32E7-0F68958A7A0A}"/>
              </a:ext>
            </a:extLst>
          </p:cNvPr>
          <p:cNvGrpSpPr/>
          <p:nvPr/>
        </p:nvGrpSpPr>
        <p:grpSpPr>
          <a:xfrm>
            <a:off x="4392957" y="1269062"/>
            <a:ext cx="3108484" cy="1331898"/>
            <a:chOff x="3136928" y="1783212"/>
            <a:chExt cx="3108484" cy="133189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AC66787-58EF-E6D1-BCED-4249C533FFA0}"/>
                </a:ext>
              </a:extLst>
            </p:cNvPr>
            <p:cNvSpPr/>
            <p:nvPr/>
          </p:nvSpPr>
          <p:spPr bwMode="auto">
            <a:xfrm>
              <a:off x="3136928" y="1783212"/>
              <a:ext cx="3108484" cy="1331898"/>
            </a:xfrm>
            <a:prstGeom prst="roundRect">
              <a:avLst>
                <a:gd name="adj" fmla="val 4645"/>
              </a:avLst>
            </a:prstGeom>
            <a:solidFill>
              <a:schemeClr val="tx1">
                <a:lumMod val="95000"/>
              </a:schemeClr>
            </a:solidFill>
            <a:ln w="12700" cap="flat" cmpd="sng" algn="ctr">
              <a:solidFill>
                <a:schemeClr val="tx1">
                  <a:lumMod val="6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Kubernetes-based application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F284C49-F8FB-07A0-64B4-99FC8FA9E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81094" y="1809672"/>
              <a:ext cx="365760" cy="36576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236457-34D1-DA03-C701-083AA33C8A00}"/>
                </a:ext>
              </a:extLst>
            </p:cNvPr>
            <p:cNvGrpSpPr/>
            <p:nvPr/>
          </p:nvGrpSpPr>
          <p:grpSpPr>
            <a:xfrm>
              <a:off x="3591020" y="2175432"/>
              <a:ext cx="2200299" cy="429784"/>
              <a:chOff x="7242524" y="3439174"/>
              <a:chExt cx="2200299" cy="429784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C4CA08F-2367-CB5D-3B57-3F20B9663047}"/>
                  </a:ext>
                </a:extLst>
              </p:cNvPr>
              <p:cNvSpPr/>
              <p:nvPr/>
            </p:nvSpPr>
            <p:spPr bwMode="auto">
              <a:xfrm>
                <a:off x="7242524" y="3439174"/>
                <a:ext cx="664347" cy="429784"/>
              </a:xfrm>
              <a:prstGeom prst="roundRect">
                <a:avLst>
                  <a:gd name="adj" fmla="val 4645"/>
                </a:avLst>
              </a:prstGeom>
              <a:solidFill>
                <a:schemeClr val="tx1"/>
              </a:solidFill>
              <a:ln w="12700" cap="flat" cmpd="sng" algn="ctr">
                <a:solidFill>
                  <a:schemeClr val="tx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App service</a:t>
                </a: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F939DF8-2F8D-8F3C-B2D4-4B4EF371F4F9}"/>
                  </a:ext>
                </a:extLst>
              </p:cNvPr>
              <p:cNvSpPr/>
              <p:nvPr/>
            </p:nvSpPr>
            <p:spPr bwMode="auto">
              <a:xfrm>
                <a:off x="8010500" y="3439174"/>
                <a:ext cx="664347" cy="429784"/>
              </a:xfrm>
              <a:prstGeom prst="roundRect">
                <a:avLst>
                  <a:gd name="adj" fmla="val 4645"/>
                </a:avLst>
              </a:prstGeom>
              <a:solidFill>
                <a:schemeClr val="tx1"/>
              </a:solidFill>
              <a:ln w="12700" cap="flat" cmpd="sng" algn="ctr">
                <a:solidFill>
                  <a:schemeClr val="tx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App service</a:t>
                </a: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112E426-0CB2-15B6-0757-CCB000CC2BD8}"/>
                  </a:ext>
                </a:extLst>
              </p:cNvPr>
              <p:cNvSpPr/>
              <p:nvPr/>
            </p:nvSpPr>
            <p:spPr bwMode="auto">
              <a:xfrm>
                <a:off x="8778476" y="3439174"/>
                <a:ext cx="664347" cy="429784"/>
              </a:xfrm>
              <a:prstGeom prst="roundRect">
                <a:avLst>
                  <a:gd name="adj" fmla="val 4645"/>
                </a:avLst>
              </a:prstGeom>
              <a:solidFill>
                <a:schemeClr val="tx1"/>
              </a:solidFill>
              <a:ln w="12700" cap="flat" cmpd="sng" algn="ctr">
                <a:solidFill>
                  <a:schemeClr val="tx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App service</a:t>
                </a: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DFCC93E-E0A1-E4C6-9349-F571E17C4E16}"/>
                </a:ext>
              </a:extLst>
            </p:cNvPr>
            <p:cNvSpPr/>
            <p:nvPr/>
          </p:nvSpPr>
          <p:spPr bwMode="auto">
            <a:xfrm>
              <a:off x="3591020" y="2663983"/>
              <a:ext cx="2200299" cy="258511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rgbClr val="D058A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Generated application data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393EA90-6CBC-A8B0-B7B8-B3BDB0C9E029}"/>
              </a:ext>
            </a:extLst>
          </p:cNvPr>
          <p:cNvCxnSpPr>
            <a:cxnSpLocks/>
            <a:endCxn id="13" idx="3"/>
          </p:cNvCxnSpPr>
          <p:nvPr/>
        </p:nvCxnSpPr>
        <p:spPr>
          <a:xfrm rot="5400000">
            <a:off x="4432736" y="3174659"/>
            <a:ext cx="2187685" cy="655051"/>
          </a:xfrm>
          <a:prstGeom prst="bentConnector2">
            <a:avLst/>
          </a:prstGeom>
          <a:ln>
            <a:solidFill>
              <a:srgbClr val="D058AB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58F7B29-9FF7-93BC-3934-DE7FAA873B72}"/>
              </a:ext>
            </a:extLst>
          </p:cNvPr>
          <p:cNvCxnSpPr>
            <a:cxnSpLocks/>
            <a:endCxn id="11" idx="3"/>
          </p:cNvCxnSpPr>
          <p:nvPr/>
        </p:nvCxnSpPr>
        <p:spPr>
          <a:xfrm rot="5400000">
            <a:off x="4651405" y="2967058"/>
            <a:ext cx="1750346" cy="655051"/>
          </a:xfrm>
          <a:prstGeom prst="bentConnector2">
            <a:avLst/>
          </a:prstGeom>
          <a:ln>
            <a:solidFill>
              <a:srgbClr val="D058AB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733FF14-91DD-EE0D-DD50-5626015F2919}"/>
              </a:ext>
            </a:extLst>
          </p:cNvPr>
          <p:cNvGrpSpPr/>
          <p:nvPr/>
        </p:nvGrpSpPr>
        <p:grpSpPr>
          <a:xfrm>
            <a:off x="4945624" y="5175175"/>
            <a:ext cx="2003024" cy="365760"/>
            <a:chOff x="8633523" y="5545328"/>
            <a:chExt cx="2003024" cy="365760"/>
          </a:xfrm>
          <a:solidFill>
            <a:schemeClr val="bg1"/>
          </a:solidFill>
        </p:grpSpPr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DCDC7DA0-9579-B9AB-9518-6D5153D36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0787" y="5545328"/>
              <a:ext cx="365760" cy="365760"/>
            </a:xfrm>
            <a:prstGeom prst="rect">
              <a:avLst/>
            </a:prstGeom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9C6C585-409A-E985-000C-A46FB015883E}"/>
                </a:ext>
              </a:extLst>
            </p:cNvPr>
            <p:cNvCxnSpPr/>
            <p:nvPr/>
          </p:nvCxnSpPr>
          <p:spPr>
            <a:xfrm>
              <a:off x="8999283" y="5728208"/>
              <a:ext cx="452872" cy="0"/>
            </a:xfrm>
            <a:prstGeom prst="straightConnector1">
              <a:avLst/>
            </a:prstGeom>
            <a:grpFill/>
            <a:ln>
              <a:solidFill>
                <a:schemeClr val="bg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C7BDF60-79BF-BBDB-DD36-A183BE26D8DF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9817915" y="5728208"/>
              <a:ext cx="452872" cy="0"/>
            </a:xfrm>
            <a:prstGeom prst="straightConnector1">
              <a:avLst/>
            </a:prstGeom>
            <a:grpFill/>
            <a:ln>
              <a:solidFill>
                <a:schemeClr val="bg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0821483D-6AF8-4096-E5F1-A8050363D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52155" y="5545328"/>
              <a:ext cx="365760" cy="365760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1000DDF-C86F-EE50-08A5-7DE193273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33523" y="5545328"/>
              <a:ext cx="365760" cy="36576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FCAE7D0-7DAE-69BA-4DAF-3467B917DA78}"/>
              </a:ext>
            </a:extLst>
          </p:cNvPr>
          <p:cNvGrpSpPr/>
          <p:nvPr/>
        </p:nvGrpSpPr>
        <p:grpSpPr>
          <a:xfrm>
            <a:off x="3890205" y="5632709"/>
            <a:ext cx="4113861" cy="1032509"/>
            <a:chOff x="2699313" y="5474177"/>
            <a:chExt cx="4113861" cy="103250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C589220-0DDF-C82E-DF15-41C8789E275E}"/>
                </a:ext>
              </a:extLst>
            </p:cNvPr>
            <p:cNvGrpSpPr/>
            <p:nvPr/>
          </p:nvGrpSpPr>
          <p:grpSpPr>
            <a:xfrm>
              <a:off x="2699313" y="5474177"/>
              <a:ext cx="1308847" cy="1004331"/>
              <a:chOff x="8974607" y="3603809"/>
              <a:chExt cx="1308847" cy="1004331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67D7F0F8-8100-1298-FCB2-69166B960062}"/>
                  </a:ext>
                </a:extLst>
              </p:cNvPr>
              <p:cNvSpPr/>
              <p:nvPr/>
            </p:nvSpPr>
            <p:spPr bwMode="auto">
              <a:xfrm>
                <a:off x="8974607" y="3603809"/>
                <a:ext cx="1308847" cy="1004331"/>
              </a:xfrm>
              <a:prstGeom prst="roundRect">
                <a:avLst>
                  <a:gd name="adj" fmla="val 3500"/>
                </a:avLst>
              </a:prstGeom>
              <a:solidFill>
                <a:schemeClr val="tx1">
                  <a:lumMod val="95000"/>
                </a:schemeClr>
              </a:solidFill>
              <a:ln w="12700" cap="flat" cmpd="sng" algn="ctr">
                <a:solidFill>
                  <a:schemeClr val="tx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Worker node 0</a:t>
                </a: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FEFB31B4-4A0F-2928-B2CA-A73C9996D852}"/>
                  </a:ext>
                </a:extLst>
              </p:cNvPr>
              <p:cNvGrpSpPr/>
              <p:nvPr/>
            </p:nvGrpSpPr>
            <p:grpSpPr>
              <a:xfrm>
                <a:off x="9062203" y="3890037"/>
                <a:ext cx="1133656" cy="628055"/>
                <a:chOff x="9402862" y="2509591"/>
                <a:chExt cx="1133656" cy="628055"/>
              </a:xfrm>
            </p:grpSpPr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27EF361A-C393-796C-3687-9A23D609989A}"/>
                    </a:ext>
                  </a:extLst>
                </p:cNvPr>
                <p:cNvSpPr/>
                <p:nvPr/>
              </p:nvSpPr>
              <p:spPr bwMode="auto">
                <a:xfrm>
                  <a:off x="9402862" y="2509591"/>
                  <a:ext cx="1133656" cy="628055"/>
                </a:xfrm>
                <a:prstGeom prst="roundRect">
                  <a:avLst>
                    <a:gd name="adj" fmla="val 3500"/>
                  </a:avLst>
                </a:prstGeom>
                <a:solidFill>
                  <a:schemeClr val="tx1"/>
                </a:solidFill>
                <a:ln w="12700" cap="flat" cmpd="sng" algn="ctr">
                  <a:solidFill>
                    <a:schemeClr val="tx1">
                      <a:lumMod val="6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Physical disks</a:t>
                  </a: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BA35EB6E-2446-3E6F-C4D1-3594D324E0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9670" y="2568359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C2D6C76-C000-6AD2-E963-D41B3D950ED8}"/>
                </a:ext>
              </a:extLst>
            </p:cNvPr>
            <p:cNvGrpSpPr/>
            <p:nvPr/>
          </p:nvGrpSpPr>
          <p:grpSpPr>
            <a:xfrm>
              <a:off x="4101820" y="5488266"/>
              <a:ext cx="1308847" cy="1004331"/>
              <a:chOff x="8974607" y="3603809"/>
              <a:chExt cx="1308847" cy="1004331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521D13D-7D04-D95B-7851-370748C170ED}"/>
                  </a:ext>
                </a:extLst>
              </p:cNvPr>
              <p:cNvSpPr/>
              <p:nvPr/>
            </p:nvSpPr>
            <p:spPr bwMode="auto">
              <a:xfrm>
                <a:off x="8974607" y="3603809"/>
                <a:ext cx="1308847" cy="1004331"/>
              </a:xfrm>
              <a:prstGeom prst="roundRect">
                <a:avLst>
                  <a:gd name="adj" fmla="val 3500"/>
                </a:avLst>
              </a:prstGeom>
              <a:solidFill>
                <a:schemeClr val="tx1">
                  <a:lumMod val="95000"/>
                </a:schemeClr>
              </a:solidFill>
              <a:ln w="12700" cap="flat" cmpd="sng" algn="ctr">
                <a:solidFill>
                  <a:schemeClr val="tx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Worker node 1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DB86CBA7-7654-6D40-8235-72909C4323D8}"/>
                  </a:ext>
                </a:extLst>
              </p:cNvPr>
              <p:cNvGrpSpPr/>
              <p:nvPr/>
            </p:nvGrpSpPr>
            <p:grpSpPr>
              <a:xfrm>
                <a:off x="9062203" y="3890037"/>
                <a:ext cx="1133656" cy="628055"/>
                <a:chOff x="9402862" y="2509591"/>
                <a:chExt cx="1133656" cy="628055"/>
              </a:xfrm>
            </p:grpSpPr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EF7B539B-97F7-71E7-8DC1-3B9ED6B98524}"/>
                    </a:ext>
                  </a:extLst>
                </p:cNvPr>
                <p:cNvSpPr/>
                <p:nvPr/>
              </p:nvSpPr>
              <p:spPr bwMode="auto">
                <a:xfrm>
                  <a:off x="9402862" y="2509591"/>
                  <a:ext cx="1133656" cy="628055"/>
                </a:xfrm>
                <a:prstGeom prst="roundRect">
                  <a:avLst>
                    <a:gd name="adj" fmla="val 3500"/>
                  </a:avLst>
                </a:prstGeom>
                <a:solidFill>
                  <a:schemeClr val="tx1"/>
                </a:solidFill>
                <a:ln w="12700" cap="flat" cmpd="sng" algn="ctr">
                  <a:solidFill>
                    <a:schemeClr val="tx1">
                      <a:lumMod val="6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Physical disks</a:t>
                  </a: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72" name="Graphic 71">
                  <a:extLst>
                    <a:ext uri="{FF2B5EF4-FFF2-40B4-BE49-F238E27FC236}">
                      <a16:creationId xmlns:a16="http://schemas.microsoft.com/office/drawing/2014/main" id="{F4EA89AE-9C4C-7A51-EF2B-6E15E0E069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9670" y="2568359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452CBEE-48F5-7363-8C28-BD6B932DF64B}"/>
                </a:ext>
              </a:extLst>
            </p:cNvPr>
            <p:cNvGrpSpPr/>
            <p:nvPr/>
          </p:nvGrpSpPr>
          <p:grpSpPr>
            <a:xfrm>
              <a:off x="5504327" y="5502355"/>
              <a:ext cx="1308847" cy="1004331"/>
              <a:chOff x="8974607" y="3603809"/>
              <a:chExt cx="1308847" cy="1004331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AED37240-4571-114C-B4E0-85C83EF6342C}"/>
                  </a:ext>
                </a:extLst>
              </p:cNvPr>
              <p:cNvSpPr/>
              <p:nvPr/>
            </p:nvSpPr>
            <p:spPr bwMode="auto">
              <a:xfrm>
                <a:off x="8974607" y="3603809"/>
                <a:ext cx="1308847" cy="1004331"/>
              </a:xfrm>
              <a:prstGeom prst="roundRect">
                <a:avLst>
                  <a:gd name="adj" fmla="val 3500"/>
                </a:avLst>
              </a:prstGeom>
              <a:solidFill>
                <a:schemeClr val="tx1">
                  <a:lumMod val="95000"/>
                </a:schemeClr>
              </a:solidFill>
              <a:ln w="12700" cap="flat" cmpd="sng" algn="ctr">
                <a:solidFill>
                  <a:schemeClr val="tx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Worker node </a:t>
                </a:r>
                <a:r>
                  <a: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n</a:t>
                </a: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FC4635E9-E8C9-E6CA-19DD-A7A2303FE39F}"/>
                  </a:ext>
                </a:extLst>
              </p:cNvPr>
              <p:cNvGrpSpPr/>
              <p:nvPr/>
            </p:nvGrpSpPr>
            <p:grpSpPr>
              <a:xfrm>
                <a:off x="9062203" y="3890037"/>
                <a:ext cx="1133656" cy="628055"/>
                <a:chOff x="9402862" y="2509591"/>
                <a:chExt cx="1133656" cy="628055"/>
              </a:xfrm>
            </p:grpSpPr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6624B199-98EE-68AC-84C2-D501737E22B8}"/>
                    </a:ext>
                  </a:extLst>
                </p:cNvPr>
                <p:cNvSpPr/>
                <p:nvPr/>
              </p:nvSpPr>
              <p:spPr bwMode="auto">
                <a:xfrm>
                  <a:off x="9402862" y="2509591"/>
                  <a:ext cx="1133656" cy="628055"/>
                </a:xfrm>
                <a:prstGeom prst="roundRect">
                  <a:avLst>
                    <a:gd name="adj" fmla="val 3500"/>
                  </a:avLst>
                </a:prstGeom>
                <a:solidFill>
                  <a:schemeClr val="tx1"/>
                </a:solidFill>
                <a:ln w="12700" cap="flat" cmpd="sng" algn="ctr">
                  <a:solidFill>
                    <a:schemeClr val="tx1">
                      <a:lumMod val="6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Physical disks</a:t>
                  </a: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77" name="Graphic 76">
                  <a:extLst>
                    <a:ext uri="{FF2B5EF4-FFF2-40B4-BE49-F238E27FC236}">
                      <a16:creationId xmlns:a16="http://schemas.microsoft.com/office/drawing/2014/main" id="{A6E0A018-1D26-08AB-D467-2580837B5D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9670" y="2568359"/>
                  <a:ext cx="320040" cy="32004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47BE0CDE-03F3-E8B4-EA35-49847FD691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66885" y="2793559"/>
            <a:ext cx="365760" cy="36576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93D7EE4-8F84-5A89-B4D1-EB34D01169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53144" y="903302"/>
            <a:ext cx="365760" cy="365760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F534DF-4D48-7EAA-A605-B2AA57D1A108}"/>
              </a:ext>
            </a:extLst>
          </p:cNvPr>
          <p:cNvSpPr/>
          <p:nvPr/>
        </p:nvSpPr>
        <p:spPr bwMode="auto">
          <a:xfrm>
            <a:off x="10085898" y="1590396"/>
            <a:ext cx="1822580" cy="518485"/>
          </a:xfrm>
          <a:prstGeom prst="roundRect">
            <a:avLst>
              <a:gd name="adj" fmla="val 464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tx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Power BI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0451B52-69BB-43C9-3654-7F17047F3D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30588" y="1668121"/>
            <a:ext cx="365760" cy="36576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9B33C91-5D89-929F-F9D1-6E4BAD0324A2}"/>
              </a:ext>
            </a:extLst>
          </p:cNvPr>
          <p:cNvGrpSpPr/>
          <p:nvPr/>
        </p:nvGrpSpPr>
        <p:grpSpPr>
          <a:xfrm>
            <a:off x="10085898" y="2698988"/>
            <a:ext cx="1822580" cy="2940068"/>
            <a:chOff x="7798901" y="3382264"/>
            <a:chExt cx="1822580" cy="294006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E7D0A5B-7600-26A2-B810-1E2539D970DD}"/>
                </a:ext>
              </a:extLst>
            </p:cNvPr>
            <p:cNvSpPr/>
            <p:nvPr/>
          </p:nvSpPr>
          <p:spPr bwMode="auto">
            <a:xfrm>
              <a:off x="7798901" y="3382264"/>
              <a:ext cx="1822580" cy="2940068"/>
            </a:xfrm>
            <a:prstGeom prst="roundRect">
              <a:avLst>
                <a:gd name="adj" fmla="val 2042"/>
              </a:avLst>
            </a:prstGeom>
            <a:solidFill>
              <a:schemeClr val="tx1">
                <a:lumMod val="95000"/>
              </a:schemeClr>
            </a:solidFill>
            <a:ln w="12700" cap="flat" cmpd="sng" algn="ctr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storage services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ADC987F-D7E1-57D1-9123-AF1AF7EE2A93}"/>
                </a:ext>
              </a:extLst>
            </p:cNvPr>
            <p:cNvGrpSpPr/>
            <p:nvPr/>
          </p:nvGrpSpPr>
          <p:grpSpPr>
            <a:xfrm>
              <a:off x="8026471" y="4631545"/>
              <a:ext cx="1367437" cy="775008"/>
              <a:chOff x="7670997" y="3871382"/>
              <a:chExt cx="1367437" cy="775008"/>
            </a:xfrm>
          </p:grpSpPr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D2A4D2E5-526F-531B-607B-9E23BF12F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171836" y="3871382"/>
                <a:ext cx="365760" cy="36576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0F80DB-52AD-0CD8-0BD8-421802747DEB}"/>
                  </a:ext>
                </a:extLst>
              </p:cNvPr>
              <p:cNvSpPr txBox="1"/>
              <p:nvPr/>
            </p:nvSpPr>
            <p:spPr>
              <a:xfrm>
                <a:off x="7670997" y="4184725"/>
                <a:ext cx="1367437" cy="461665"/>
              </a:xfrm>
              <a:prstGeom prst="rect">
                <a:avLst/>
              </a:prstGeom>
              <a:noFill/>
            </p:spPr>
            <p:txBody>
              <a:bodyPr wrap="square" lIns="0" tIns="91440" rIns="0" bIns="91440" anchor="ctr">
                <a:spAutoFit/>
              </a:bodyPr>
              <a:lstStyle>
                <a:defPPr>
                  <a:defRPr lang="en-US"/>
                </a:defPPr>
                <a:lvl1pPr algn="ctr" defTabSz="914473">
                  <a:defRPr sz="800">
                    <a:latin typeface="Segoe UI Semibold (Headings)"/>
                  </a:defRPr>
                </a:lvl1pPr>
              </a:lstStyle>
              <a:p>
                <a:pPr marL="0" marR="0" lvl="0" indent="0" algn="ctr" defTabSz="9144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Azure Data Lake Storage (ADLS) Gen2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643F873-6604-4B3B-868E-CA11FD5D007C}"/>
                </a:ext>
              </a:extLst>
            </p:cNvPr>
            <p:cNvGrpSpPr/>
            <p:nvPr/>
          </p:nvGrpSpPr>
          <p:grpSpPr>
            <a:xfrm>
              <a:off x="8135924" y="3812758"/>
              <a:ext cx="1148536" cy="762669"/>
              <a:chOff x="9154942" y="4003745"/>
              <a:chExt cx="1148536" cy="762669"/>
            </a:xfrm>
          </p:grpSpPr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BC66564E-D276-78F8-2C09-CF6585DF3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546330" y="4003745"/>
                <a:ext cx="365760" cy="365760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F2C63C-B995-572F-D710-FA706B96CAA4}"/>
                  </a:ext>
                </a:extLst>
              </p:cNvPr>
              <p:cNvSpPr txBox="1"/>
              <p:nvPr/>
            </p:nvSpPr>
            <p:spPr>
              <a:xfrm>
                <a:off x="9154942" y="4304749"/>
                <a:ext cx="1148536" cy="461665"/>
              </a:xfrm>
              <a:prstGeom prst="rect">
                <a:avLst/>
              </a:prstGeom>
              <a:noFill/>
            </p:spPr>
            <p:txBody>
              <a:bodyPr wrap="square" lIns="0" tIns="91440" rIns="0" bIns="91440" anchor="ctr">
                <a:spAutoFit/>
              </a:bodyPr>
              <a:lstStyle>
                <a:defPPr>
                  <a:defRPr lang="en-US"/>
                </a:defPPr>
                <a:lvl1pPr algn="ctr" defTabSz="914473">
                  <a:defRPr sz="800">
                    <a:latin typeface="Segoe UI Semibold (Headings)"/>
                  </a:defRPr>
                </a:lvl1pPr>
              </a:lstStyle>
              <a:p>
                <a:pPr marL="0" marR="0" lvl="0" indent="0" algn="ctr" defTabSz="9144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Azure Block Blob 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storage account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57875F3-A6BF-2181-26F2-EF23BA18662A}"/>
                </a:ext>
              </a:extLst>
            </p:cNvPr>
            <p:cNvGrpSpPr/>
            <p:nvPr/>
          </p:nvGrpSpPr>
          <p:grpSpPr>
            <a:xfrm>
              <a:off x="8026472" y="5495306"/>
              <a:ext cx="1367436" cy="651264"/>
              <a:chOff x="10306426" y="3785694"/>
              <a:chExt cx="1367436" cy="651264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AC3962-AEAE-7294-5C48-6A6E43E0A1F8}"/>
                  </a:ext>
                </a:extLst>
              </p:cNvPr>
              <p:cNvSpPr txBox="1"/>
              <p:nvPr/>
            </p:nvSpPr>
            <p:spPr>
              <a:xfrm>
                <a:off x="10306426" y="4113793"/>
                <a:ext cx="1367436" cy="323165"/>
              </a:xfrm>
              <a:prstGeom prst="rect">
                <a:avLst/>
              </a:prstGeom>
              <a:noFill/>
            </p:spPr>
            <p:txBody>
              <a:bodyPr wrap="square" lIns="0" tIns="91440" rIns="0" bIns="91440" anchor="ctr">
                <a:spAutoFit/>
              </a:bodyPr>
              <a:lstStyle>
                <a:defPPr>
                  <a:defRPr lang="en-US"/>
                </a:defPPr>
                <a:lvl1pPr algn="ctr" defTabSz="914473">
                  <a:defRPr sz="800">
                    <a:latin typeface="Segoe UI Semibold (Headings)"/>
                  </a:defRPr>
                </a:lvl1pPr>
              </a:lstStyle>
              <a:p>
                <a:pPr marL="0" marR="0" lvl="0" indent="0" algn="ctr" defTabSz="9144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Azure OneLake</a:t>
                </a:r>
              </a:p>
            </p:txBody>
          </p:sp>
          <p:pic>
            <p:nvPicPr>
              <p:cNvPr id="38" name="Picture 2" descr="All Microsoft Fabric icons for diagramming - Sam Debruyn">
                <a:extLst>
                  <a:ext uri="{FF2B5EF4-FFF2-40B4-BE49-F238E27FC236}">
                    <a16:creationId xmlns:a16="http://schemas.microsoft.com/office/drawing/2014/main" id="{B598DC55-C55A-4A63-6521-FADB00D632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07264" y="3785694"/>
                <a:ext cx="365047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DFC0E7-214C-E57D-5481-3D7867707ECA}"/>
              </a:ext>
            </a:extLst>
          </p:cNvPr>
          <p:cNvCxnSpPr>
            <a:cxnSpLocks/>
            <a:stCxn id="31" idx="0"/>
            <a:endCxn id="45" idx="2"/>
          </p:cNvCxnSpPr>
          <p:nvPr/>
        </p:nvCxnSpPr>
        <p:spPr>
          <a:xfrm flipV="1">
            <a:off x="10997188" y="2108881"/>
            <a:ext cx="0" cy="59010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CE80720-BA66-BD4A-CC92-632897E53069}"/>
              </a:ext>
            </a:extLst>
          </p:cNvPr>
          <p:cNvSpPr txBox="1"/>
          <p:nvPr/>
        </p:nvSpPr>
        <p:spPr>
          <a:xfrm>
            <a:off x="10996830" y="2242300"/>
            <a:ext cx="1148536" cy="323165"/>
          </a:xfrm>
          <a:prstGeom prst="rect">
            <a:avLst/>
          </a:prstGeom>
          <a:noFill/>
        </p:spPr>
        <p:txBody>
          <a:bodyPr wrap="square" lIns="91440" tIns="91440" rIns="91440" bIns="91440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Data visualization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C7833E5-122B-9DB8-785A-A7D224B8B80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737831" y="917253"/>
            <a:ext cx="517998" cy="517998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0D453651-4B28-BBDA-EBA1-D1901301EE70}"/>
              </a:ext>
            </a:extLst>
          </p:cNvPr>
          <p:cNvSpPr txBox="1"/>
          <p:nvPr/>
        </p:nvSpPr>
        <p:spPr>
          <a:xfrm>
            <a:off x="8923574" y="3701817"/>
            <a:ext cx="9896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Blob SDK data flow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DB30D3-3684-A1D8-C624-6CF709AFD9CC}"/>
              </a:ext>
            </a:extLst>
          </p:cNvPr>
          <p:cNvSpPr txBox="1"/>
          <p:nvPr/>
        </p:nvSpPr>
        <p:spPr>
          <a:xfrm>
            <a:off x="6024604" y="2847885"/>
            <a:ext cx="1089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D058AB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File data flow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D058AB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BAB6894-CE57-7EA2-10EC-DAAFD693DB99}"/>
              </a:ext>
            </a:extLst>
          </p:cNvPr>
          <p:cNvCxnSpPr>
            <a:cxnSpLocks/>
            <a:endCxn id="10" idx="3"/>
          </p:cNvCxnSpPr>
          <p:nvPr/>
        </p:nvCxnSpPr>
        <p:spPr>
          <a:xfrm rot="5400000">
            <a:off x="4859007" y="2748390"/>
            <a:ext cx="1335140" cy="655050"/>
          </a:xfrm>
          <a:prstGeom prst="bentConnector2">
            <a:avLst/>
          </a:prstGeom>
          <a:ln>
            <a:solidFill>
              <a:srgbClr val="D058AB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A4FCD0E-C628-E323-17BE-E1A0FD381E42}"/>
              </a:ext>
            </a:extLst>
          </p:cNvPr>
          <p:cNvGrpSpPr/>
          <p:nvPr/>
        </p:nvGrpSpPr>
        <p:grpSpPr>
          <a:xfrm>
            <a:off x="6537716" y="3324315"/>
            <a:ext cx="1456943" cy="1540750"/>
            <a:chOff x="200039" y="2953593"/>
            <a:chExt cx="1456943" cy="163186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34DBB3C-5DDF-9ACD-943A-5AC8BCD9CB52}"/>
                </a:ext>
              </a:extLst>
            </p:cNvPr>
            <p:cNvSpPr/>
            <p:nvPr/>
          </p:nvSpPr>
          <p:spPr bwMode="auto">
            <a:xfrm>
              <a:off x="200039" y="2953593"/>
              <a:ext cx="1456943" cy="1631861"/>
            </a:xfrm>
            <a:prstGeom prst="roundRect">
              <a:avLst>
                <a:gd name="adj" fmla="val 3500"/>
              </a:avLst>
            </a:prstGeom>
            <a:solidFill>
              <a:schemeClr val="tx1">
                <a:lumMod val="95000"/>
              </a:schemeClr>
            </a:solidFill>
            <a:ln w="12700" cap="flat" cmpd="sng" algn="ctr">
              <a:solidFill>
                <a:srgbClr val="D6A3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Cloud Volume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3382F3C-E4D4-7BC2-BC9B-DBA9ADFB99CF}"/>
                </a:ext>
              </a:extLst>
            </p:cNvPr>
            <p:cNvSpPr/>
            <p:nvPr/>
          </p:nvSpPr>
          <p:spPr bwMode="auto">
            <a:xfrm>
              <a:off x="361821" y="3222659"/>
              <a:ext cx="1133380" cy="356043"/>
            </a:xfrm>
            <a:prstGeom prst="roundRect">
              <a:avLst>
                <a:gd name="adj" fmla="val 3500"/>
              </a:avLst>
            </a:prstGeom>
            <a:solidFill>
              <a:schemeClr val="tx1"/>
            </a:solidFill>
            <a:ln w="12700" cap="flat" cmpd="sng" algn="ctr">
              <a:solidFill>
                <a:srgbClr val="D6A3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Ingest Subvolume 0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94D89C2-6651-8921-356D-15DEC8F1DDC1}"/>
                </a:ext>
              </a:extLst>
            </p:cNvPr>
            <p:cNvSpPr/>
            <p:nvPr/>
          </p:nvSpPr>
          <p:spPr bwMode="auto">
            <a:xfrm>
              <a:off x="361821" y="3671008"/>
              <a:ext cx="1133380" cy="356043"/>
            </a:xfrm>
            <a:prstGeom prst="roundRect">
              <a:avLst>
                <a:gd name="adj" fmla="val 3500"/>
              </a:avLst>
            </a:prstGeom>
            <a:solidFill>
              <a:schemeClr val="tx1"/>
            </a:solidFill>
            <a:ln w="12700" cap="flat" cmpd="sng" algn="ctr">
              <a:solidFill>
                <a:srgbClr val="D6A3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Ingest Subvolume 1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7178189-5338-8343-1176-FFC0B1392096}"/>
                </a:ext>
              </a:extLst>
            </p:cNvPr>
            <p:cNvSpPr/>
            <p:nvPr/>
          </p:nvSpPr>
          <p:spPr bwMode="auto">
            <a:xfrm>
              <a:off x="361821" y="4119357"/>
              <a:ext cx="1133380" cy="356043"/>
            </a:xfrm>
            <a:prstGeom prst="roundRect">
              <a:avLst>
                <a:gd name="adj" fmla="val 3500"/>
              </a:avLst>
            </a:prstGeom>
            <a:solidFill>
              <a:schemeClr val="tx1"/>
            </a:solidFill>
            <a:ln w="12700" cap="flat" cmpd="sng" algn="ctr">
              <a:solidFill>
                <a:srgbClr val="D6A3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Ingest Subvolume </a:t>
              </a:r>
              <a:r>
                <a:rPr kumimoji="0" lang="en-IN" sz="10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n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</p:grp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004098BF-9002-FA1C-E5E0-5D35AED5C5FD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5715470" y="2762412"/>
            <a:ext cx="1339726" cy="628330"/>
          </a:xfrm>
          <a:prstGeom prst="bentConnector2">
            <a:avLst/>
          </a:prstGeom>
          <a:ln>
            <a:solidFill>
              <a:srgbClr val="D058AB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FB0407E-C764-3E5C-1894-0CB241CB6087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5503483" y="2973742"/>
            <a:ext cx="1763700" cy="628330"/>
          </a:xfrm>
          <a:prstGeom prst="bentConnector2">
            <a:avLst/>
          </a:prstGeom>
          <a:ln>
            <a:solidFill>
              <a:srgbClr val="D058AB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FD7DC48E-8793-F508-B9C2-067CFDB5DA5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03504" y="3187073"/>
            <a:ext cx="2162760" cy="627433"/>
          </a:xfrm>
          <a:prstGeom prst="bentConnector3">
            <a:avLst>
              <a:gd name="adj1" fmla="val 99986"/>
            </a:avLst>
          </a:prstGeom>
          <a:ln>
            <a:solidFill>
              <a:srgbClr val="D058AB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DFDF4468-C5E8-26E8-2AF1-18B2D2951DED}"/>
              </a:ext>
            </a:extLst>
          </p:cNvPr>
          <p:cNvCxnSpPr>
            <a:cxnSpLocks/>
            <a:stCxn id="31" idx="1"/>
            <a:endCxn id="24" idx="3"/>
          </p:cNvCxnSpPr>
          <p:nvPr/>
        </p:nvCxnSpPr>
        <p:spPr>
          <a:xfrm rot="10800000" flipV="1">
            <a:off x="7832878" y="4169021"/>
            <a:ext cx="2253020" cy="42405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52E80E57-C711-0180-7542-B4145453CB22}"/>
              </a:ext>
            </a:extLst>
          </p:cNvPr>
          <p:cNvCxnSpPr>
            <a:cxnSpLocks/>
            <a:stCxn id="31" idx="1"/>
            <a:endCxn id="5" idx="3"/>
          </p:cNvCxnSpPr>
          <p:nvPr/>
        </p:nvCxnSpPr>
        <p:spPr>
          <a:xfrm rot="10800000">
            <a:off x="7832878" y="3746440"/>
            <a:ext cx="2253020" cy="422582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10F2FCA-2D05-4CAE-2E3F-64E465BEEEEC}"/>
              </a:ext>
            </a:extLst>
          </p:cNvPr>
          <p:cNvCxnSpPr>
            <a:cxnSpLocks/>
            <a:stCxn id="31" idx="1"/>
            <a:endCxn id="23" idx="3"/>
          </p:cNvCxnSpPr>
          <p:nvPr/>
        </p:nvCxnSpPr>
        <p:spPr>
          <a:xfrm flipH="1">
            <a:off x="7832878" y="4169022"/>
            <a:ext cx="2253020" cy="735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A58FB67-0F60-88CD-5CF4-DCC5EFEC4935}"/>
              </a:ext>
            </a:extLst>
          </p:cNvPr>
          <p:cNvSpPr txBox="1"/>
          <p:nvPr/>
        </p:nvSpPr>
        <p:spPr>
          <a:xfrm>
            <a:off x="315510" y="811005"/>
            <a:ext cx="282875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Local Shared Edge Volumes</a:t>
            </a:r>
          </a:p>
          <a:p>
            <a:pPr marL="460375" marR="0" lvl="1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Storage local to your cluster</a:t>
            </a:r>
          </a:p>
          <a:p>
            <a:pPr marL="460375" marR="0" lvl="1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Cloud connection independent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Cloud Ingest Edge Volumes </a:t>
            </a:r>
          </a:p>
          <a:p>
            <a:pPr marL="460375" marR="0" lvl="1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Disconnection tolerant data ingest</a:t>
            </a:r>
          </a:p>
          <a:p>
            <a:pPr marL="460375" marR="0" lvl="1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Purge from edge once uploaded</a:t>
            </a:r>
          </a:p>
          <a:p>
            <a:pPr marL="460375" marR="0" lvl="1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Configurable</a:t>
            </a:r>
          </a:p>
        </p:txBody>
      </p:sp>
    </p:spTree>
    <p:extLst>
      <p:ext uri="{BB962C8B-B14F-4D97-AF65-F5344CB8AC3E}">
        <p14:creationId xmlns:p14="http://schemas.microsoft.com/office/powerpoint/2010/main" val="2470037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C70B8-F0CD-1957-7F3E-F7B0095FD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D280-FE15-2956-E26A-919909B5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56251"/>
          </a:xfrm>
        </p:spPr>
        <p:txBody>
          <a:bodyPr>
            <a:normAutofit/>
          </a:bodyPr>
          <a:lstStyle/>
          <a:p>
            <a:r>
              <a:rPr lang="en-US" sz="2000" dirty="0"/>
              <a:t>Azure Container Storage enabled by Azure Arc (ACSA) – Using Edge Volumes Together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0DCC601A-2FF2-6092-8081-67ACC3BBEC47}"/>
              </a:ext>
            </a:extLst>
          </p:cNvPr>
          <p:cNvSpPr/>
          <p:nvPr/>
        </p:nvSpPr>
        <p:spPr bwMode="auto">
          <a:xfrm>
            <a:off x="1551181" y="989539"/>
            <a:ext cx="5322152" cy="5554095"/>
          </a:xfrm>
          <a:prstGeom prst="roundRect">
            <a:avLst>
              <a:gd name="adj" fmla="val 2253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tx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  <a:t>Edge-located Arc-enabled Kubernetes cluster                                                    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DFC7380-214F-BDB0-ED3C-C64332A16751}"/>
              </a:ext>
            </a:extLst>
          </p:cNvPr>
          <p:cNvSpPr/>
          <p:nvPr/>
        </p:nvSpPr>
        <p:spPr bwMode="auto">
          <a:xfrm>
            <a:off x="1945681" y="3815389"/>
            <a:ext cx="4512999" cy="2542099"/>
          </a:xfrm>
          <a:prstGeom prst="roundRect">
            <a:avLst>
              <a:gd name="adj" fmla="val 4645"/>
            </a:avLst>
          </a:prstGeom>
          <a:solidFill>
            <a:schemeClr val="tx1">
              <a:lumMod val="85000"/>
            </a:schemeClr>
          </a:solidFill>
          <a:ln w="12700" cap="flat" cmpd="sng" algn="ctr">
            <a:solidFill>
              <a:schemeClr val="tx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  <a:t>Azure Container Storage enabled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  <a:t>by Azure Arc (ACSA)</a:t>
            </a: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A9469049-6D2E-29E9-4754-59233D136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9491" y="5851561"/>
            <a:ext cx="365760" cy="3657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B7C234-E016-614B-90EA-C8FED987CDD0}"/>
              </a:ext>
            </a:extLst>
          </p:cNvPr>
          <p:cNvSpPr txBox="1"/>
          <p:nvPr/>
        </p:nvSpPr>
        <p:spPr>
          <a:xfrm>
            <a:off x="6847514" y="4782276"/>
            <a:ext cx="14829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Blob SDK data flow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ED7FA3B-23A0-127F-7E55-7A39EE65D60A}"/>
              </a:ext>
            </a:extLst>
          </p:cNvPr>
          <p:cNvGrpSpPr/>
          <p:nvPr/>
        </p:nvGrpSpPr>
        <p:grpSpPr>
          <a:xfrm>
            <a:off x="2319511" y="4584279"/>
            <a:ext cx="3762991" cy="1004321"/>
            <a:chOff x="1141885" y="4951515"/>
            <a:chExt cx="3762991" cy="1004321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D744949A-C202-C85F-5F5D-9EA65E102650}"/>
                </a:ext>
              </a:extLst>
            </p:cNvPr>
            <p:cNvSpPr/>
            <p:nvPr/>
          </p:nvSpPr>
          <p:spPr bwMode="auto">
            <a:xfrm>
              <a:off x="1141885" y="4951515"/>
              <a:ext cx="1644072" cy="1004319"/>
            </a:xfrm>
            <a:prstGeom prst="roundRect">
              <a:avLst>
                <a:gd name="adj" fmla="val 3500"/>
              </a:avLst>
            </a:prstGeom>
            <a:solidFill>
              <a:schemeClr val="tx1"/>
            </a:solidFill>
            <a:ln w="12700" cap="flat" cmpd="sng" algn="ctr">
              <a:solidFill>
                <a:srgbClr val="00B0F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Local Shared Volume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5C6B0265-9B77-C3E1-34B4-70C6430B6AD2}"/>
                </a:ext>
              </a:extLst>
            </p:cNvPr>
            <p:cNvSpPr/>
            <p:nvPr/>
          </p:nvSpPr>
          <p:spPr bwMode="auto">
            <a:xfrm>
              <a:off x="3260804" y="4951516"/>
              <a:ext cx="1644072" cy="1004320"/>
            </a:xfrm>
            <a:prstGeom prst="roundRect">
              <a:avLst>
                <a:gd name="adj" fmla="val 3500"/>
              </a:avLst>
            </a:prstGeom>
            <a:solidFill>
              <a:schemeClr val="tx1"/>
            </a:solidFill>
            <a:ln w="12700" cap="flat" cmpd="sng" algn="ctr">
              <a:solidFill>
                <a:srgbClr val="D6A3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Cloud </a:t>
              </a:r>
              <a:r>
                <a: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Volume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DA01C82-E53D-1229-F8C8-AB412C615C7D}"/>
                </a:ext>
              </a:extLst>
            </p:cNvPr>
            <p:cNvSpPr/>
            <p:nvPr/>
          </p:nvSpPr>
          <p:spPr bwMode="auto">
            <a:xfrm>
              <a:off x="3607278" y="5149512"/>
              <a:ext cx="951124" cy="430887"/>
            </a:xfrm>
            <a:prstGeom prst="roundRect">
              <a:avLst>
                <a:gd name="adj" fmla="val 3500"/>
              </a:avLst>
            </a:prstGeom>
            <a:solidFill>
              <a:schemeClr val="tx1">
                <a:lumMod val="95000"/>
              </a:schemeClr>
            </a:solidFill>
            <a:ln w="12700" cap="flat" cmpd="sng" algn="ctr">
              <a:solidFill>
                <a:srgbClr val="D6A3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Ingest Subvolume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C763AEE-3312-BE47-692E-7A39B3ABA5D2}"/>
              </a:ext>
            </a:extLst>
          </p:cNvPr>
          <p:cNvSpPr/>
          <p:nvPr/>
        </p:nvSpPr>
        <p:spPr bwMode="auto">
          <a:xfrm>
            <a:off x="2281321" y="1426723"/>
            <a:ext cx="3850959" cy="1957775"/>
          </a:xfrm>
          <a:prstGeom prst="roundRect">
            <a:avLst>
              <a:gd name="adj" fmla="val 4645"/>
            </a:avLst>
          </a:prstGeom>
          <a:solidFill>
            <a:schemeClr val="tx1">
              <a:lumMod val="85000"/>
            </a:schemeClr>
          </a:solidFill>
          <a:ln w="12700" cap="flat" cmpd="sng" algn="ctr">
            <a:solidFill>
              <a:schemeClr val="tx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Kubernetes-based application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D14495FA-17E0-BD73-DFFE-858F7E146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62949" y="1426724"/>
            <a:ext cx="365760" cy="365760"/>
          </a:xfrm>
          <a:prstGeom prst="rect">
            <a:avLst/>
          </a:prstGeom>
        </p:spPr>
      </p:pic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B1AB45D4-7177-F435-C469-DB9EEB508D18}"/>
              </a:ext>
            </a:extLst>
          </p:cNvPr>
          <p:cNvSpPr/>
          <p:nvPr/>
        </p:nvSpPr>
        <p:spPr bwMode="auto">
          <a:xfrm>
            <a:off x="2652266" y="2256464"/>
            <a:ext cx="3109070" cy="247319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Generated application data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34F739-BB11-B124-A534-B0FAD606E203}"/>
              </a:ext>
            </a:extLst>
          </p:cNvPr>
          <p:cNvGrpSpPr/>
          <p:nvPr/>
        </p:nvGrpSpPr>
        <p:grpSpPr>
          <a:xfrm>
            <a:off x="2652266" y="1836895"/>
            <a:ext cx="3109070" cy="334874"/>
            <a:chOff x="1593557" y="1237193"/>
            <a:chExt cx="3109070" cy="42978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C7C99F3-0BED-64EE-59FC-0CF85B0D89AC}"/>
                </a:ext>
              </a:extLst>
            </p:cNvPr>
            <p:cNvSpPr/>
            <p:nvPr/>
          </p:nvSpPr>
          <p:spPr bwMode="auto">
            <a:xfrm>
              <a:off x="1593557" y="1237193"/>
              <a:ext cx="950590" cy="429784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 service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9DDAFBC-9ECF-B76F-EE6D-AE3850418853}"/>
                </a:ext>
              </a:extLst>
            </p:cNvPr>
            <p:cNvSpPr/>
            <p:nvPr/>
          </p:nvSpPr>
          <p:spPr bwMode="auto">
            <a:xfrm>
              <a:off x="2672797" y="1237193"/>
              <a:ext cx="950590" cy="429784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 service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E0124B-54FA-720A-0ED0-573FC34B79C8}"/>
                </a:ext>
              </a:extLst>
            </p:cNvPr>
            <p:cNvSpPr/>
            <p:nvPr/>
          </p:nvSpPr>
          <p:spPr bwMode="auto">
            <a:xfrm>
              <a:off x="3752037" y="1237193"/>
              <a:ext cx="950590" cy="429784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chemeClr val="tx1">
                  <a:lumMod val="6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 service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F7137A0-570E-E3BE-0411-0577EE3262F1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2447792" y="2380123"/>
            <a:ext cx="204475" cy="2204155"/>
          </a:xfrm>
          <a:prstGeom prst="bentConnector2">
            <a:avLst/>
          </a:prstGeom>
          <a:noFill/>
          <a:ln w="9525" cap="flat" cmpd="sng" algn="ctr">
            <a:solidFill>
              <a:srgbClr val="0070C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85A5C400-DE62-3BD8-A095-517CBD7094F2}"/>
              </a:ext>
            </a:extLst>
          </p:cNvPr>
          <p:cNvCxnSpPr>
            <a:cxnSpLocks/>
            <a:stCxn id="106" idx="3"/>
            <a:endCxn id="28" idx="3"/>
          </p:cNvCxnSpPr>
          <p:nvPr/>
        </p:nvCxnSpPr>
        <p:spPr>
          <a:xfrm flipH="1">
            <a:off x="5736028" y="2380124"/>
            <a:ext cx="25308" cy="2617596"/>
          </a:xfrm>
          <a:prstGeom prst="bentConnector3">
            <a:avLst>
              <a:gd name="adj1" fmla="val -903272"/>
            </a:avLst>
          </a:prstGeom>
          <a:noFill/>
          <a:ln w="9525" cap="flat" cmpd="sng" algn="ctr">
            <a:solidFill>
              <a:srgbClr val="0070C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B128E53-61A9-16E4-3BF7-9116F465E63E}"/>
              </a:ext>
            </a:extLst>
          </p:cNvPr>
          <p:cNvCxnSpPr>
            <a:cxnSpLocks/>
            <a:stCxn id="107" idx="0"/>
          </p:cNvCxnSpPr>
          <p:nvPr/>
        </p:nvCxnSpPr>
        <p:spPr>
          <a:xfrm flipV="1">
            <a:off x="3141547" y="2897065"/>
            <a:ext cx="0" cy="1687214"/>
          </a:xfrm>
          <a:prstGeom prst="line">
            <a:avLst/>
          </a:prstGeom>
          <a:ln>
            <a:solidFill>
              <a:srgbClr val="D058A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4CCA4ED-1B34-B699-4F42-CF27AA98A30D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5246213" y="2897065"/>
            <a:ext cx="14253" cy="1885211"/>
          </a:xfrm>
          <a:prstGeom prst="line">
            <a:avLst/>
          </a:prstGeom>
          <a:ln>
            <a:solidFill>
              <a:srgbClr val="D058A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229443-C13B-76F3-BAD8-78A21FFA7964}"/>
              </a:ext>
            </a:extLst>
          </p:cNvPr>
          <p:cNvCxnSpPr>
            <a:cxnSpLocks/>
          </p:cNvCxnSpPr>
          <p:nvPr/>
        </p:nvCxnSpPr>
        <p:spPr>
          <a:xfrm flipH="1">
            <a:off x="3135181" y="2898574"/>
            <a:ext cx="2112264" cy="0"/>
          </a:xfrm>
          <a:prstGeom prst="line">
            <a:avLst/>
          </a:prstGeom>
          <a:ln>
            <a:solidFill>
              <a:srgbClr val="D058A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591A4B8F-FCF0-CB57-A3CA-476768BE96C3}"/>
              </a:ext>
            </a:extLst>
          </p:cNvPr>
          <p:cNvSpPr txBox="1"/>
          <p:nvPr/>
        </p:nvSpPr>
        <p:spPr>
          <a:xfrm>
            <a:off x="2445251" y="2503783"/>
            <a:ext cx="1036030" cy="2616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File data flow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AE904D5-4045-545D-5C3E-12624931D140}"/>
              </a:ext>
            </a:extLst>
          </p:cNvPr>
          <p:cNvSpPr txBox="1"/>
          <p:nvPr/>
        </p:nvSpPr>
        <p:spPr>
          <a:xfrm>
            <a:off x="4992742" y="2502274"/>
            <a:ext cx="1036030" cy="2616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File data flow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AD0A0B7-4A74-F3F0-EC9A-D2F8543593F0}"/>
              </a:ext>
            </a:extLst>
          </p:cNvPr>
          <p:cNvSpPr txBox="1"/>
          <p:nvPr/>
        </p:nvSpPr>
        <p:spPr>
          <a:xfrm>
            <a:off x="3491163" y="2926093"/>
            <a:ext cx="1405434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D058AB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User or application is copying files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D058AB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4AD496E-CE22-44F0-A137-8783F02C1C89}"/>
              </a:ext>
            </a:extLst>
          </p:cNvPr>
          <p:cNvGrpSpPr/>
          <p:nvPr/>
        </p:nvGrpSpPr>
        <p:grpSpPr>
          <a:xfrm>
            <a:off x="8397299" y="2217314"/>
            <a:ext cx="2284870" cy="3134072"/>
            <a:chOff x="7232477" y="1948789"/>
            <a:chExt cx="2284870" cy="3134072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9DEF7B3F-9DA4-4397-56CE-6255EC592124}"/>
                </a:ext>
              </a:extLst>
            </p:cNvPr>
            <p:cNvSpPr/>
            <p:nvPr/>
          </p:nvSpPr>
          <p:spPr bwMode="auto">
            <a:xfrm>
              <a:off x="7232477" y="1948789"/>
              <a:ext cx="2253792" cy="3134072"/>
            </a:xfrm>
            <a:prstGeom prst="roundRect">
              <a:avLst>
                <a:gd name="adj" fmla="val 4645"/>
              </a:avLst>
            </a:prstGeom>
            <a:solidFill>
              <a:schemeClr val="tx1">
                <a:lumMod val="85000"/>
              </a:schemeClr>
            </a:solidFill>
            <a:ln w="12700" cap="flat" cmpd="sng" algn="ctr">
              <a:solidFill>
                <a:schemeClr val="tx1">
                  <a:lumMod val="6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E2560FD5-236F-DCD9-A0FC-84B9E227A0F8}"/>
                </a:ext>
              </a:extLst>
            </p:cNvPr>
            <p:cNvSpPr/>
            <p:nvPr/>
          </p:nvSpPr>
          <p:spPr bwMode="auto">
            <a:xfrm>
              <a:off x="7448082" y="3891222"/>
              <a:ext cx="1822579" cy="940741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Azure OneLake</a:t>
              </a: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7C8C294A-5230-77EB-8DE9-E7D240DCFD4B}"/>
                </a:ext>
              </a:extLst>
            </p:cNvPr>
            <p:cNvSpPr/>
            <p:nvPr/>
          </p:nvSpPr>
          <p:spPr bwMode="auto">
            <a:xfrm>
              <a:off x="7448083" y="2704371"/>
              <a:ext cx="1822580" cy="518485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chemeClr val="tx1">
                  <a:lumMod val="6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Power BI</a:t>
              </a:r>
            </a:p>
          </p:txBody>
        </p:sp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8AE6FA80-3252-8DFA-B1A1-1E7F0D57B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92773" y="2782096"/>
              <a:ext cx="365760" cy="365760"/>
            </a:xfrm>
            <a:prstGeom prst="rect">
              <a:avLst/>
            </a:prstGeom>
          </p:spPr>
        </p:pic>
        <p:pic>
          <p:nvPicPr>
            <p:cNvPr id="126" name="Picture 2" descr="All Microsoft Fabric icons for diagramming - Sam Debruyn">
              <a:extLst>
                <a:ext uri="{FF2B5EF4-FFF2-40B4-BE49-F238E27FC236}">
                  <a16:creationId xmlns:a16="http://schemas.microsoft.com/office/drawing/2014/main" id="{7E2524B8-A283-46B0-6D65-DF66F32A2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6491" y="4065958"/>
              <a:ext cx="365047" cy="3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C5FFF385-008E-85DD-A86B-0ADDC1230001}"/>
                </a:ext>
              </a:extLst>
            </p:cNvPr>
            <p:cNvCxnSpPr>
              <a:cxnSpLocks/>
              <a:stCxn id="122" idx="0"/>
              <a:endCxn id="123" idx="2"/>
            </p:cNvCxnSpPr>
            <p:nvPr/>
          </p:nvCxnSpPr>
          <p:spPr>
            <a:xfrm flipV="1">
              <a:off x="8359372" y="3222856"/>
              <a:ext cx="1" cy="668366"/>
            </a:xfrm>
            <a:prstGeom prst="straightConnector1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7121AFA-7437-6485-9BC2-149C2281A677}"/>
                </a:ext>
              </a:extLst>
            </p:cNvPr>
            <p:cNvSpPr txBox="1"/>
            <p:nvPr/>
          </p:nvSpPr>
          <p:spPr>
            <a:xfrm>
              <a:off x="8368811" y="3395456"/>
              <a:ext cx="1148536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91440" rIns="91440" bIns="91440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 (Headings)"/>
                </a:defRPr>
              </a:lvl1pPr>
            </a:lstStyle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Data visualization</a:t>
              </a:r>
            </a:p>
          </p:txBody>
        </p:sp>
        <p:pic>
          <p:nvPicPr>
            <p:cNvPr id="129" name="Graphic 128">
              <a:extLst>
                <a:ext uri="{FF2B5EF4-FFF2-40B4-BE49-F238E27FC236}">
                  <a16:creationId xmlns:a16="http://schemas.microsoft.com/office/drawing/2014/main" id="{DBF20354-934C-E42E-64BC-F817188A6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00016" y="2031228"/>
              <a:ext cx="517998" cy="517998"/>
            </a:xfrm>
            <a:prstGeom prst="rect">
              <a:avLst/>
            </a:prstGeom>
          </p:spPr>
        </p:pic>
      </p:grpSp>
      <p:pic>
        <p:nvPicPr>
          <p:cNvPr id="130" name="Graphic 129">
            <a:extLst>
              <a:ext uri="{FF2B5EF4-FFF2-40B4-BE49-F238E27FC236}">
                <a16:creationId xmlns:a16="http://schemas.microsoft.com/office/drawing/2014/main" id="{EF984DC1-0634-E56C-DCAC-8EA5DB62FC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07933" y="1042976"/>
            <a:ext cx="457200" cy="457200"/>
          </a:xfrm>
          <a:prstGeom prst="rect">
            <a:avLst/>
          </a:prstGeom>
        </p:spPr>
      </p:pic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D6703130-F39E-B6B7-1EA2-8CE381B9FDC1}"/>
              </a:ext>
            </a:extLst>
          </p:cNvPr>
          <p:cNvCxnSpPr>
            <a:cxnSpLocks/>
            <a:endCxn id="122" idx="1"/>
          </p:cNvCxnSpPr>
          <p:nvPr/>
        </p:nvCxnSpPr>
        <p:spPr>
          <a:xfrm flipV="1">
            <a:off x="5746300" y="4630118"/>
            <a:ext cx="2866604" cy="470370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58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Local – Solution reference architecture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2EFB00-1C0F-6D33-FD0C-E5E29A1F8127}"/>
              </a:ext>
            </a:extLst>
          </p:cNvPr>
          <p:cNvGrpSpPr/>
          <p:nvPr/>
        </p:nvGrpSpPr>
        <p:grpSpPr>
          <a:xfrm>
            <a:off x="156366" y="880269"/>
            <a:ext cx="11879268" cy="5782195"/>
            <a:chOff x="156366" y="899319"/>
            <a:chExt cx="11879268" cy="5782195"/>
          </a:xfrm>
        </p:grpSpPr>
        <p:sp>
          <p:nvSpPr>
            <p:cNvPr id="233" name="Rectangle: Rounded Corners 232">
              <a:extLst>
                <a:ext uri="{FF2B5EF4-FFF2-40B4-BE49-F238E27FC236}">
                  <a16:creationId xmlns:a16="http://schemas.microsoft.com/office/drawing/2014/main" id="{BDD6D12A-2CB9-C782-02B7-473B57F7674D}"/>
                </a:ext>
              </a:extLst>
            </p:cNvPr>
            <p:cNvSpPr/>
            <p:nvPr/>
          </p:nvSpPr>
          <p:spPr bwMode="auto">
            <a:xfrm>
              <a:off x="242464" y="4938058"/>
              <a:ext cx="10936525" cy="1743456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90000"/>
              </a:schemeClr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63" name="Rectangle: Rounded Corners 262">
              <a:extLst>
                <a:ext uri="{FF2B5EF4-FFF2-40B4-BE49-F238E27FC236}">
                  <a16:creationId xmlns:a16="http://schemas.microsoft.com/office/drawing/2014/main" id="{B0E60E8E-8921-B178-4157-37FD1088B452}"/>
                </a:ext>
              </a:extLst>
            </p:cNvPr>
            <p:cNvSpPr/>
            <p:nvPr/>
          </p:nvSpPr>
          <p:spPr bwMode="auto">
            <a:xfrm>
              <a:off x="1740190" y="5013944"/>
              <a:ext cx="9328521" cy="1229130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sp>
          <p:nvSpPr>
            <p:cNvPr id="264" name="Rectangle: Rounded Corners 263">
              <a:extLst>
                <a:ext uri="{FF2B5EF4-FFF2-40B4-BE49-F238E27FC236}">
                  <a16:creationId xmlns:a16="http://schemas.microsoft.com/office/drawing/2014/main" id="{63B17C2F-1596-4F3A-C468-CAF06D756D37}"/>
                </a:ext>
              </a:extLst>
            </p:cNvPr>
            <p:cNvSpPr/>
            <p:nvPr/>
          </p:nvSpPr>
          <p:spPr bwMode="auto">
            <a:xfrm>
              <a:off x="1740192" y="6304693"/>
              <a:ext cx="2873904" cy="275756"/>
            </a:xfrm>
            <a:prstGeom prst="roundRect">
              <a:avLst>
                <a:gd name="adj" fmla="val 4645"/>
              </a:avLst>
            </a:prstGeom>
            <a:solidFill>
              <a:srgbClr val="FCFDE9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Premier Solutions for Azure Local</a:t>
              </a:r>
            </a:p>
          </p:txBody>
        </p:sp>
        <p:sp>
          <p:nvSpPr>
            <p:cNvPr id="265" name="Rectangle: Rounded Corners 264">
              <a:extLst>
                <a:ext uri="{FF2B5EF4-FFF2-40B4-BE49-F238E27FC236}">
                  <a16:creationId xmlns:a16="http://schemas.microsoft.com/office/drawing/2014/main" id="{47394D99-D021-5B9C-F3C8-343708A3BE1A}"/>
                </a:ext>
              </a:extLst>
            </p:cNvPr>
            <p:cNvSpPr/>
            <p:nvPr/>
          </p:nvSpPr>
          <p:spPr bwMode="auto">
            <a:xfrm>
              <a:off x="4967499" y="6304693"/>
              <a:ext cx="2873904" cy="275756"/>
            </a:xfrm>
            <a:prstGeom prst="roundRect">
              <a:avLst>
                <a:gd name="adj" fmla="val 4645"/>
              </a:avLst>
            </a:prstGeom>
            <a:solidFill>
              <a:srgbClr val="FCFDE9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Integrated Systems for Azure Local</a:t>
              </a:r>
            </a:p>
          </p:txBody>
        </p:sp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08076DEE-542F-BA5C-5430-5FB434EE7F4A}"/>
                </a:ext>
              </a:extLst>
            </p:cNvPr>
            <p:cNvSpPr/>
            <p:nvPr/>
          </p:nvSpPr>
          <p:spPr bwMode="auto">
            <a:xfrm>
              <a:off x="8194807" y="6297219"/>
              <a:ext cx="2873904" cy="275756"/>
            </a:xfrm>
            <a:prstGeom prst="roundRect">
              <a:avLst>
                <a:gd name="adj" fmla="val 4645"/>
              </a:avLst>
            </a:prstGeom>
            <a:solidFill>
              <a:srgbClr val="FCFDE9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Validated Nodes for Azure Local</a:t>
              </a:r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2E20F293-31B0-E07E-CEB2-8C120961F4C8}"/>
                </a:ext>
              </a:extLst>
            </p:cNvPr>
            <p:cNvGrpSpPr/>
            <p:nvPr/>
          </p:nvGrpSpPr>
          <p:grpSpPr>
            <a:xfrm>
              <a:off x="2330491" y="5094513"/>
              <a:ext cx="8113909" cy="743746"/>
              <a:chOff x="2195505" y="5181380"/>
              <a:chExt cx="7574063" cy="743746"/>
            </a:xfrm>
          </p:grpSpPr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36DD560E-CC41-412B-A2F8-6845D58A3498}"/>
                  </a:ext>
                </a:extLst>
              </p:cNvPr>
              <p:cNvGrpSpPr/>
              <p:nvPr/>
            </p:nvGrpSpPr>
            <p:grpSpPr>
              <a:xfrm>
                <a:off x="5077823" y="5184059"/>
                <a:ext cx="1808516" cy="741067"/>
                <a:chOff x="5393532" y="3521477"/>
                <a:chExt cx="1808516" cy="741067"/>
              </a:xfrm>
            </p:grpSpPr>
            <p:sp>
              <p:nvSpPr>
                <p:cNvPr id="294" name="Rectangle: Rounded Corners 293">
                  <a:extLst>
                    <a:ext uri="{FF2B5EF4-FFF2-40B4-BE49-F238E27FC236}">
                      <a16:creationId xmlns:a16="http://schemas.microsoft.com/office/drawing/2014/main" id="{8309306F-C91E-FFD9-02DD-7E26939D3E38}"/>
                    </a:ext>
                  </a:extLst>
                </p:cNvPr>
                <p:cNvSpPr/>
                <p:nvPr/>
              </p:nvSpPr>
              <p:spPr bwMode="auto">
                <a:xfrm>
                  <a:off x="5393532" y="3521477"/>
                  <a:ext cx="1808516" cy="741067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1">
                    <a:lumMod val="95000"/>
                  </a:schemeClr>
                </a:solidFill>
                <a:ln w="12700" cap="flat" cmpd="sng" algn="ctr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+mn-cs"/>
                    </a:rPr>
                    <a:t>Switch / Router / Firewall</a:t>
                  </a:r>
                </a:p>
              </p:txBody>
            </p:sp>
            <p:pic>
              <p:nvPicPr>
                <p:cNvPr id="295" name="Graphic 294">
                  <a:extLst>
                    <a:ext uri="{FF2B5EF4-FFF2-40B4-BE49-F238E27FC236}">
                      <a16:creationId xmlns:a16="http://schemas.microsoft.com/office/drawing/2014/main" id="{E1EA0E47-BC43-5140-78D7-A4375E7F1C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3068" y="3628873"/>
                  <a:ext cx="369446" cy="369446"/>
                </a:xfrm>
                <a:prstGeom prst="rect">
                  <a:avLst/>
                </a:prstGeom>
              </p:spPr>
            </p:pic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0F628042-2588-0C1A-8C09-8BFFE8C68F25}"/>
                  </a:ext>
                </a:extLst>
              </p:cNvPr>
              <p:cNvGrpSpPr/>
              <p:nvPr/>
            </p:nvGrpSpPr>
            <p:grpSpPr>
              <a:xfrm>
                <a:off x="7961052" y="5184058"/>
                <a:ext cx="1808516" cy="741067"/>
                <a:chOff x="8119315" y="3619018"/>
                <a:chExt cx="1808516" cy="741067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94122173-421A-5A51-5239-113AE1089C97}"/>
                    </a:ext>
                  </a:extLst>
                </p:cNvPr>
                <p:cNvSpPr/>
                <p:nvPr/>
              </p:nvSpPr>
              <p:spPr bwMode="auto">
                <a:xfrm>
                  <a:off x="8119315" y="3619018"/>
                  <a:ext cx="1808516" cy="741067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1">
                    <a:lumMod val="95000"/>
                  </a:schemeClr>
                </a:solidFill>
                <a:ln w="12700" cap="flat" cmpd="sng" algn="ctr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+mn-cs"/>
                    </a:rPr>
                    <a:t>ToR Switch 2</a:t>
                  </a:r>
                </a:p>
              </p:txBody>
            </p: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EA4F6D44-CA4E-EA0A-5E34-294188B738D2}"/>
                    </a:ext>
                  </a:extLst>
                </p:cNvPr>
                <p:cNvGrpSpPr/>
                <p:nvPr/>
              </p:nvGrpSpPr>
              <p:grpSpPr>
                <a:xfrm>
                  <a:off x="8578827" y="3795126"/>
                  <a:ext cx="889492" cy="249555"/>
                  <a:chOff x="7538489" y="1620801"/>
                  <a:chExt cx="1159435" cy="335280"/>
                </a:xfrm>
              </p:grpSpPr>
              <p:sp>
                <p:nvSpPr>
                  <p:cNvPr id="289" name="Rectangle: Rounded Corners 288">
                    <a:extLst>
                      <a:ext uri="{FF2B5EF4-FFF2-40B4-BE49-F238E27FC236}">
                        <a16:creationId xmlns:a16="http://schemas.microsoft.com/office/drawing/2014/main" id="{8B9C14E3-08EC-1C34-ADB6-5D5BEDC992AA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7538489" y="1620801"/>
                    <a:ext cx="1159435" cy="335280"/>
                  </a:xfrm>
                  <a:prstGeom prst="roundRect">
                    <a:avLst/>
                  </a:prstGeom>
                  <a:solidFill>
                    <a:schemeClr val="tx1">
                      <a:lumMod val="95000"/>
                    </a:schemeClr>
                  </a:solidFill>
                  <a:ln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290" name="Graphic 289">
                    <a:extLst>
                      <a:ext uri="{FF2B5EF4-FFF2-40B4-BE49-F238E27FC236}">
                        <a16:creationId xmlns:a16="http://schemas.microsoft.com/office/drawing/2014/main" id="{57F23C3C-1877-88DF-2E0C-ED711FDFC8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8336672" y="1706526"/>
                    <a:ext cx="182880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91" name="Graphic 290">
                    <a:extLst>
                      <a:ext uri="{FF2B5EF4-FFF2-40B4-BE49-F238E27FC236}">
                        <a16:creationId xmlns:a16="http://schemas.microsoft.com/office/drawing/2014/main" id="{E0956635-DC11-37CC-2B57-50F4A3D8EB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8130068" y="1706526"/>
                    <a:ext cx="182880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92" name="Graphic 291">
                    <a:extLst>
                      <a:ext uri="{FF2B5EF4-FFF2-40B4-BE49-F238E27FC236}">
                        <a16:creationId xmlns:a16="http://schemas.microsoft.com/office/drawing/2014/main" id="{FDC96004-A8BA-1937-78AE-C1AC6B4088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923464" y="1706526"/>
                    <a:ext cx="182880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93" name="Graphic 292">
                    <a:extLst>
                      <a:ext uri="{FF2B5EF4-FFF2-40B4-BE49-F238E27FC236}">
                        <a16:creationId xmlns:a16="http://schemas.microsoft.com/office/drawing/2014/main" id="{E42FBBC9-DEF5-A940-1F72-8F77169153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716860" y="1706526"/>
                    <a:ext cx="182880" cy="18288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DEB3AF36-BC0C-D32F-E62B-6CDCBEACBE08}"/>
                  </a:ext>
                </a:extLst>
              </p:cNvPr>
              <p:cNvGrpSpPr/>
              <p:nvPr/>
            </p:nvGrpSpPr>
            <p:grpSpPr>
              <a:xfrm>
                <a:off x="2195505" y="5181380"/>
                <a:ext cx="1808516" cy="741067"/>
                <a:chOff x="8119314" y="3619018"/>
                <a:chExt cx="1808516" cy="741067"/>
              </a:xfrm>
            </p:grpSpPr>
            <p:sp>
              <p:nvSpPr>
                <p:cNvPr id="278" name="Rectangle: Rounded Corners 277">
                  <a:extLst>
                    <a:ext uri="{FF2B5EF4-FFF2-40B4-BE49-F238E27FC236}">
                      <a16:creationId xmlns:a16="http://schemas.microsoft.com/office/drawing/2014/main" id="{534D00B7-50F3-9BA4-542A-0637F77DDA1D}"/>
                    </a:ext>
                  </a:extLst>
                </p:cNvPr>
                <p:cNvSpPr/>
                <p:nvPr/>
              </p:nvSpPr>
              <p:spPr bwMode="auto">
                <a:xfrm>
                  <a:off x="8119314" y="3619018"/>
                  <a:ext cx="1808516" cy="741067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1">
                    <a:lumMod val="95000"/>
                  </a:schemeClr>
                </a:solidFill>
                <a:ln w="12700" cap="flat" cmpd="sng" algn="ctr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+mn-cs"/>
                    </a:rPr>
                    <a:t>ToR Switch 1</a:t>
                  </a:r>
                </a:p>
              </p:txBody>
            </p:sp>
            <p:grpSp>
              <p:nvGrpSpPr>
                <p:cNvPr id="280" name="Group 279">
                  <a:extLst>
                    <a:ext uri="{FF2B5EF4-FFF2-40B4-BE49-F238E27FC236}">
                      <a16:creationId xmlns:a16="http://schemas.microsoft.com/office/drawing/2014/main" id="{CBB1A58A-DB89-C8CF-0631-074F1E493F69}"/>
                    </a:ext>
                  </a:extLst>
                </p:cNvPr>
                <p:cNvGrpSpPr/>
                <p:nvPr/>
              </p:nvGrpSpPr>
              <p:grpSpPr>
                <a:xfrm>
                  <a:off x="8578826" y="3795126"/>
                  <a:ext cx="889492" cy="249555"/>
                  <a:chOff x="7538487" y="1620801"/>
                  <a:chExt cx="1159435" cy="335280"/>
                </a:xfrm>
              </p:grpSpPr>
              <p:sp>
                <p:nvSpPr>
                  <p:cNvPr id="281" name="Rectangle: Rounded Corners 280">
                    <a:extLst>
                      <a:ext uri="{FF2B5EF4-FFF2-40B4-BE49-F238E27FC236}">
                        <a16:creationId xmlns:a16="http://schemas.microsoft.com/office/drawing/2014/main" id="{6BDAA3A7-640E-5996-65E8-26B787ABFE80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7538487" y="1620801"/>
                    <a:ext cx="1159435" cy="335280"/>
                  </a:xfrm>
                  <a:prstGeom prst="roundRect">
                    <a:avLst/>
                  </a:prstGeom>
                  <a:solidFill>
                    <a:schemeClr val="tx1">
                      <a:lumMod val="95000"/>
                    </a:schemeClr>
                  </a:solidFill>
                  <a:ln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282" name="Graphic 281">
                    <a:extLst>
                      <a:ext uri="{FF2B5EF4-FFF2-40B4-BE49-F238E27FC236}">
                        <a16:creationId xmlns:a16="http://schemas.microsoft.com/office/drawing/2014/main" id="{6964476A-88D2-8D46-D65C-9BC41F8A1D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8336672" y="1706526"/>
                    <a:ext cx="182880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84" name="Graphic 283">
                    <a:extLst>
                      <a:ext uri="{FF2B5EF4-FFF2-40B4-BE49-F238E27FC236}">
                        <a16:creationId xmlns:a16="http://schemas.microsoft.com/office/drawing/2014/main" id="{FEBC734D-7650-B2DA-3DB4-1D6C1B4DAC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8130068" y="1706526"/>
                    <a:ext cx="182880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85" name="Graphic 284">
                    <a:extLst>
                      <a:ext uri="{FF2B5EF4-FFF2-40B4-BE49-F238E27FC236}">
                        <a16:creationId xmlns:a16="http://schemas.microsoft.com/office/drawing/2014/main" id="{47AF0293-8995-165B-5EDB-C37289EA8C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923464" y="1706526"/>
                    <a:ext cx="182880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86" name="Graphic 285">
                    <a:extLst>
                      <a:ext uri="{FF2B5EF4-FFF2-40B4-BE49-F238E27FC236}">
                        <a16:creationId xmlns:a16="http://schemas.microsoft.com/office/drawing/2014/main" id="{7151C71F-076D-1CF6-502C-6BC369D307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716858" y="1706526"/>
                    <a:ext cx="182880" cy="18288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73" name="Rectangle 2945">
                <a:extLst>
                  <a:ext uri="{FF2B5EF4-FFF2-40B4-BE49-F238E27FC236}">
                    <a16:creationId xmlns:a16="http://schemas.microsoft.com/office/drawing/2014/main" id="{A0E3833D-2C40-B766-219F-E6901C4CB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5778" y="5295955"/>
                <a:ext cx="869379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3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East / West traffic</a:t>
                </a: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78D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7DA43BE2-80B1-1443-8F55-0B2EE2DF45F4}"/>
                  </a:ext>
                </a:extLst>
              </p:cNvPr>
              <p:cNvCxnSpPr>
                <a:stCxn id="278" idx="3"/>
                <a:endCxn id="294" idx="1"/>
              </p:cNvCxnSpPr>
              <p:nvPr/>
            </p:nvCxnSpPr>
            <p:spPr>
              <a:xfrm>
                <a:off x="4004022" y="5551914"/>
                <a:ext cx="1073802" cy="2679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962067EE-3B39-0398-6276-783470F458D2}"/>
                  </a:ext>
                </a:extLst>
              </p:cNvPr>
              <p:cNvCxnSpPr>
                <a:cxnSpLocks/>
                <a:stCxn id="294" idx="3"/>
                <a:endCxn id="287" idx="1"/>
              </p:cNvCxnSpPr>
              <p:nvPr/>
            </p:nvCxnSpPr>
            <p:spPr>
              <a:xfrm flipV="1">
                <a:off x="6886340" y="5554592"/>
                <a:ext cx="1074712" cy="1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7" name="Rectangle 2945">
                <a:extLst>
                  <a:ext uri="{FF2B5EF4-FFF2-40B4-BE49-F238E27FC236}">
                    <a16:creationId xmlns:a16="http://schemas.microsoft.com/office/drawing/2014/main" id="{ED9149AB-7015-FDC4-22B3-2244C0A6F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6108" y="5291455"/>
                <a:ext cx="869379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3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East / West traffic</a:t>
                </a: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78D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15511017-A4F7-47DF-F2B5-9F35D57ECF6A}"/>
                </a:ext>
              </a:extLst>
            </p:cNvPr>
            <p:cNvSpPr txBox="1"/>
            <p:nvPr/>
          </p:nvSpPr>
          <p:spPr>
            <a:xfrm>
              <a:off x="259761" y="5443254"/>
              <a:ext cx="1430612" cy="353943"/>
            </a:xfrm>
            <a:prstGeom prst="rect">
              <a:avLst/>
            </a:prstGeom>
            <a:noFill/>
          </p:spPr>
          <p:txBody>
            <a:bodyPr wrap="square" lIns="0" tIns="91440" rIns="0" bIns="9144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Validated Hardware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EB9B97E0-F48D-0072-864B-6EFF98326B0E}"/>
                </a:ext>
              </a:extLst>
            </p:cNvPr>
            <p:cNvSpPr txBox="1"/>
            <p:nvPr/>
          </p:nvSpPr>
          <p:spPr>
            <a:xfrm>
              <a:off x="289689" y="5786795"/>
              <a:ext cx="1370755" cy="523220"/>
            </a:xfrm>
            <a:prstGeom prst="rect">
              <a:avLst/>
            </a:prstGeom>
            <a:noFill/>
          </p:spPr>
          <p:txBody>
            <a:bodyPr wrap="square" lIns="0" tIns="91440" rIns="0" bIns="91440" anchor="ctr">
              <a:sp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Scale: 1 to 16 machines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BDC916F5-C466-20F5-82A6-24F971F43523}"/>
                </a:ext>
              </a:extLst>
            </p:cNvPr>
            <p:cNvSpPr txBox="1"/>
            <p:nvPr/>
          </p:nvSpPr>
          <p:spPr>
            <a:xfrm>
              <a:off x="259761" y="6263525"/>
              <a:ext cx="1430612" cy="353943"/>
            </a:xfrm>
            <a:prstGeom prst="rect">
              <a:avLst/>
            </a:prstGeom>
            <a:noFill/>
          </p:spPr>
          <p:txBody>
            <a:bodyPr wrap="square" lIns="91440" tIns="91440" rIns="91440" bIns="91440" anchor="ctr">
              <a:sp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Solution categories</a:t>
              </a:r>
            </a:p>
          </p:txBody>
        </p:sp>
        <p:sp>
          <p:nvSpPr>
            <p:cNvPr id="299" name="Rectangle: Rounded Corners 298">
              <a:extLst>
                <a:ext uri="{FF2B5EF4-FFF2-40B4-BE49-F238E27FC236}">
                  <a16:creationId xmlns:a16="http://schemas.microsoft.com/office/drawing/2014/main" id="{189EAE61-1666-6332-DD55-CEAB9B5FDF28}"/>
                </a:ext>
              </a:extLst>
            </p:cNvPr>
            <p:cNvSpPr/>
            <p:nvPr/>
          </p:nvSpPr>
          <p:spPr bwMode="auto">
            <a:xfrm>
              <a:off x="242461" y="899319"/>
              <a:ext cx="10936528" cy="398353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90000"/>
              </a:schemeClr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Control plane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portal, ARM and Bicep templates, Azure CLI and tools</a:t>
              </a:r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10B2A385-9927-B7CD-1C3A-D44AD8190543}"/>
                </a:ext>
              </a:extLst>
            </p:cNvPr>
            <p:cNvGrpSpPr/>
            <p:nvPr/>
          </p:nvGrpSpPr>
          <p:grpSpPr>
            <a:xfrm>
              <a:off x="327085" y="912206"/>
              <a:ext cx="1077467" cy="320074"/>
              <a:chOff x="1123046" y="1027351"/>
              <a:chExt cx="1036094" cy="320074"/>
            </a:xfrm>
          </p:grpSpPr>
          <p:pic>
            <p:nvPicPr>
              <p:cNvPr id="301" name="Graphic 300">
                <a:extLst>
                  <a:ext uri="{FF2B5EF4-FFF2-40B4-BE49-F238E27FC236}">
                    <a16:creationId xmlns:a16="http://schemas.microsoft.com/office/drawing/2014/main" id="{3930A95A-4E11-B8BC-E7BB-34BFD358A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884820" y="1073105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302" name="Picture 301" descr="A blue and white cloud with squares and arrows&#10;&#10;Description automatically generated">
                <a:extLst>
                  <a:ext uri="{FF2B5EF4-FFF2-40B4-BE49-F238E27FC236}">
                    <a16:creationId xmlns:a16="http://schemas.microsoft.com/office/drawing/2014/main" id="{5A6AF3E4-FC02-B846-76DC-7DCA837B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3046" y="1027351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303" name="Graphic 302">
                <a:extLst>
                  <a:ext uri="{FF2B5EF4-FFF2-40B4-BE49-F238E27FC236}">
                    <a16:creationId xmlns:a16="http://schemas.microsoft.com/office/drawing/2014/main" id="{DE615427-B01E-8E5D-A7FC-F25AD6784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509719" y="1068400"/>
                <a:ext cx="274320" cy="274320"/>
              </a:xfrm>
              <a:prstGeom prst="rect">
                <a:avLst/>
              </a:prstGeom>
            </p:spPr>
          </p:pic>
        </p:grpSp>
        <p:sp>
          <p:nvSpPr>
            <p:cNvPr id="304" name="Rectangle: Rounded Corners 303">
              <a:extLst>
                <a:ext uri="{FF2B5EF4-FFF2-40B4-BE49-F238E27FC236}">
                  <a16:creationId xmlns:a16="http://schemas.microsoft.com/office/drawing/2014/main" id="{9EF378F9-0960-BD52-171A-9C38342D4CFC}"/>
                </a:ext>
              </a:extLst>
            </p:cNvPr>
            <p:cNvSpPr/>
            <p:nvPr/>
          </p:nvSpPr>
          <p:spPr bwMode="auto">
            <a:xfrm>
              <a:off x="242462" y="1360019"/>
              <a:ext cx="10936527" cy="1205322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90000"/>
              </a:schemeClr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305" name="Rectangle: Rounded Corners 304">
              <a:extLst>
                <a:ext uri="{FF2B5EF4-FFF2-40B4-BE49-F238E27FC236}">
                  <a16:creationId xmlns:a16="http://schemas.microsoft.com/office/drawing/2014/main" id="{8997AA6A-2352-B0FC-5A50-448BCA4F2B50}"/>
                </a:ext>
              </a:extLst>
            </p:cNvPr>
            <p:cNvSpPr/>
            <p:nvPr/>
          </p:nvSpPr>
          <p:spPr bwMode="auto">
            <a:xfrm>
              <a:off x="2347687" y="1430812"/>
              <a:ext cx="1591056" cy="518435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Site Recovery</a:t>
              </a:r>
            </a:p>
          </p:txBody>
        </p:sp>
        <p:sp>
          <p:nvSpPr>
            <p:cNvPr id="306" name="Rectangle: Rounded Corners 305">
              <a:extLst>
                <a:ext uri="{FF2B5EF4-FFF2-40B4-BE49-F238E27FC236}">
                  <a16:creationId xmlns:a16="http://schemas.microsoft.com/office/drawing/2014/main" id="{8E27A372-ED4E-C398-550B-555C673B47EA}"/>
                </a:ext>
              </a:extLst>
            </p:cNvPr>
            <p:cNvSpPr/>
            <p:nvPr/>
          </p:nvSpPr>
          <p:spPr bwMode="auto">
            <a:xfrm>
              <a:off x="3994109" y="1428216"/>
              <a:ext cx="1591056" cy="518435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Backup</a:t>
              </a:r>
            </a:p>
          </p:txBody>
        </p:sp>
        <p:sp>
          <p:nvSpPr>
            <p:cNvPr id="307" name="Rectangle: Rounded Corners 306">
              <a:extLst>
                <a:ext uri="{FF2B5EF4-FFF2-40B4-BE49-F238E27FC236}">
                  <a16:creationId xmlns:a16="http://schemas.microsoft.com/office/drawing/2014/main" id="{545FE28C-82F1-FF18-FF4D-E9C7DBAF28F5}"/>
                </a:ext>
              </a:extLst>
            </p:cNvPr>
            <p:cNvSpPr/>
            <p:nvPr/>
          </p:nvSpPr>
          <p:spPr bwMode="auto">
            <a:xfrm>
              <a:off x="5640531" y="1428216"/>
              <a:ext cx="1591056" cy="518435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File Sync</a:t>
              </a:r>
            </a:p>
          </p:txBody>
        </p:sp>
        <p:sp>
          <p:nvSpPr>
            <p:cNvPr id="308" name="Rectangle: Rounded Corners 307">
              <a:extLst>
                <a:ext uri="{FF2B5EF4-FFF2-40B4-BE49-F238E27FC236}">
                  <a16:creationId xmlns:a16="http://schemas.microsoft.com/office/drawing/2014/main" id="{908B0329-0899-98D3-6415-15A5B5E840C7}"/>
                </a:ext>
              </a:extLst>
            </p:cNvPr>
            <p:cNvSpPr/>
            <p:nvPr/>
          </p:nvSpPr>
          <p:spPr bwMode="auto">
            <a:xfrm>
              <a:off x="7286953" y="1428216"/>
              <a:ext cx="1591056" cy="518435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Update Manager</a:t>
              </a:r>
            </a:p>
          </p:txBody>
        </p:sp>
        <p:sp>
          <p:nvSpPr>
            <p:cNvPr id="309" name="Rectangle: Rounded Corners 308">
              <a:extLst>
                <a:ext uri="{FF2B5EF4-FFF2-40B4-BE49-F238E27FC236}">
                  <a16:creationId xmlns:a16="http://schemas.microsoft.com/office/drawing/2014/main" id="{9378FED7-4731-8943-2A2F-841F5D59CAA4}"/>
                </a:ext>
              </a:extLst>
            </p:cNvPr>
            <p:cNvSpPr/>
            <p:nvPr/>
          </p:nvSpPr>
          <p:spPr bwMode="auto">
            <a:xfrm>
              <a:off x="2347687" y="1982648"/>
              <a:ext cx="1591056" cy="518097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Policy</a:t>
              </a:r>
            </a:p>
          </p:txBody>
        </p:sp>
        <p:sp>
          <p:nvSpPr>
            <p:cNvPr id="310" name="Rectangle: Rounded Corners 309">
              <a:extLst>
                <a:ext uri="{FF2B5EF4-FFF2-40B4-BE49-F238E27FC236}">
                  <a16:creationId xmlns:a16="http://schemas.microsoft.com/office/drawing/2014/main" id="{8E4578AE-F746-3829-A414-81A384FC04E7}"/>
                </a:ext>
              </a:extLst>
            </p:cNvPr>
            <p:cNvSpPr/>
            <p:nvPr/>
          </p:nvSpPr>
          <p:spPr bwMode="auto">
            <a:xfrm>
              <a:off x="3994109" y="1980053"/>
              <a:ext cx="1591056" cy="520692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Monitor</a:t>
              </a:r>
            </a:p>
          </p:txBody>
        </p:sp>
        <p:sp>
          <p:nvSpPr>
            <p:cNvPr id="311" name="Rectangle: Rounded Corners 310">
              <a:extLst>
                <a:ext uri="{FF2B5EF4-FFF2-40B4-BE49-F238E27FC236}">
                  <a16:creationId xmlns:a16="http://schemas.microsoft.com/office/drawing/2014/main" id="{1B344669-D641-F4BA-FA66-466EFD28B024}"/>
                </a:ext>
              </a:extLst>
            </p:cNvPr>
            <p:cNvSpPr/>
            <p:nvPr/>
          </p:nvSpPr>
          <p:spPr bwMode="auto">
            <a:xfrm>
              <a:off x="5640531" y="1980053"/>
              <a:ext cx="1591056" cy="520692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Key Vault</a:t>
              </a:r>
            </a:p>
          </p:txBody>
        </p:sp>
        <p:sp>
          <p:nvSpPr>
            <p:cNvPr id="312" name="Rectangle: Rounded Corners 311">
              <a:extLst>
                <a:ext uri="{FF2B5EF4-FFF2-40B4-BE49-F238E27FC236}">
                  <a16:creationId xmlns:a16="http://schemas.microsoft.com/office/drawing/2014/main" id="{7167D012-8E4F-F920-3918-7E795356F2A8}"/>
                </a:ext>
              </a:extLst>
            </p:cNvPr>
            <p:cNvSpPr/>
            <p:nvPr/>
          </p:nvSpPr>
          <p:spPr bwMode="auto">
            <a:xfrm>
              <a:off x="7286953" y="1980053"/>
              <a:ext cx="1591056" cy="520692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Microsoft Defender for Cloud</a:t>
              </a:r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083A48A3-4A51-4EC6-2E6A-446B4323DF32}"/>
                </a:ext>
              </a:extLst>
            </p:cNvPr>
            <p:cNvGrpSpPr/>
            <p:nvPr/>
          </p:nvGrpSpPr>
          <p:grpSpPr>
            <a:xfrm>
              <a:off x="8936653" y="1424615"/>
              <a:ext cx="940224" cy="1072683"/>
              <a:chOff x="9297604" y="1506832"/>
              <a:chExt cx="940224" cy="1072683"/>
            </a:xfrm>
          </p:grpSpPr>
          <p:sp>
            <p:nvSpPr>
              <p:cNvPr id="314" name="Rectangle: Rounded Corners 313">
                <a:extLst>
                  <a:ext uri="{FF2B5EF4-FFF2-40B4-BE49-F238E27FC236}">
                    <a16:creationId xmlns:a16="http://schemas.microsoft.com/office/drawing/2014/main" id="{CA06A228-F67F-C215-E994-AC121628ABAD}"/>
                  </a:ext>
                </a:extLst>
              </p:cNvPr>
              <p:cNvSpPr/>
              <p:nvPr/>
            </p:nvSpPr>
            <p:spPr bwMode="auto">
              <a:xfrm>
                <a:off x="9297604" y="1506832"/>
                <a:ext cx="940224" cy="1072683"/>
              </a:xfrm>
              <a:prstGeom prst="roundRect">
                <a:avLst>
                  <a:gd name="adj" fmla="val 4645"/>
                </a:avLst>
              </a:prstGeom>
              <a:solidFill>
                <a:schemeClr val="tx1"/>
              </a:solidFill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Additional Azure services integration via Azure Arc</a:t>
                </a:r>
              </a:p>
            </p:txBody>
          </p:sp>
          <p:pic>
            <p:nvPicPr>
              <p:cNvPr id="315" name="Graphic 314" descr="Azure arc icon">
                <a:extLst>
                  <a:ext uri="{FF2B5EF4-FFF2-40B4-BE49-F238E27FC236}">
                    <a16:creationId xmlns:a16="http://schemas.microsoft.com/office/drawing/2014/main" id="{5455A315-6649-F911-8B58-6F5311081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584836" y="2099091"/>
                <a:ext cx="365760" cy="365760"/>
              </a:xfrm>
              <a:prstGeom prst="rect">
                <a:avLst/>
              </a:prstGeom>
              <a:effectLst>
                <a:outerShdw blurRad="571500" algn="tl" rotWithShape="0">
                  <a:srgbClr val="0078D4">
                    <a:alpha val="70000"/>
                  </a:srgbClr>
                </a:outerShdw>
              </a:effectLst>
            </p:spPr>
          </p:pic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98364DCF-D362-3CDB-10EC-20E762EA5B25}"/>
                </a:ext>
              </a:extLst>
            </p:cNvPr>
            <p:cNvGrpSpPr/>
            <p:nvPr/>
          </p:nvGrpSpPr>
          <p:grpSpPr>
            <a:xfrm>
              <a:off x="1342172" y="1424615"/>
              <a:ext cx="940224" cy="1072683"/>
              <a:chOff x="1681159" y="1506832"/>
              <a:chExt cx="940224" cy="1072683"/>
            </a:xfrm>
          </p:grpSpPr>
          <p:sp>
            <p:nvSpPr>
              <p:cNvPr id="317" name="Rectangle: Rounded Corners 316">
                <a:extLst>
                  <a:ext uri="{FF2B5EF4-FFF2-40B4-BE49-F238E27FC236}">
                    <a16:creationId xmlns:a16="http://schemas.microsoft.com/office/drawing/2014/main" id="{93707E41-AAB3-2D7A-4A9E-DAAE043D2329}"/>
                  </a:ext>
                </a:extLst>
              </p:cNvPr>
              <p:cNvSpPr/>
              <p:nvPr/>
            </p:nvSpPr>
            <p:spPr bwMode="auto">
              <a:xfrm>
                <a:off x="1681159" y="1506832"/>
                <a:ext cx="940224" cy="1072683"/>
              </a:xfrm>
              <a:prstGeom prst="roundRect">
                <a:avLst>
                  <a:gd name="adj" fmla="val 4645"/>
                </a:avLst>
              </a:prstGeom>
              <a:solidFill>
                <a:schemeClr val="tx1"/>
              </a:solidFill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Microsoft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Entra ID</a:t>
                </a:r>
              </a:p>
            </p:txBody>
          </p:sp>
          <p:pic>
            <p:nvPicPr>
              <p:cNvPr id="318" name="Graphic 317">
                <a:extLst>
                  <a:ext uri="{FF2B5EF4-FFF2-40B4-BE49-F238E27FC236}">
                    <a16:creationId xmlns:a16="http://schemas.microsoft.com/office/drawing/2014/main" id="{02F9BAB3-D3D8-7EE6-42D3-461F2EE88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968391" y="1879390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319" name="Graphic 318">
              <a:extLst>
                <a:ext uri="{FF2B5EF4-FFF2-40B4-BE49-F238E27FC236}">
                  <a16:creationId xmlns:a16="http://schemas.microsoft.com/office/drawing/2014/main" id="{424BD558-043C-0F21-B534-611A20D42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004858" y="1631291"/>
              <a:ext cx="274320" cy="274320"/>
            </a:xfrm>
            <a:prstGeom prst="rect">
              <a:avLst/>
            </a:prstGeom>
          </p:spPr>
        </p:pic>
        <p:pic>
          <p:nvPicPr>
            <p:cNvPr id="320" name="Graphic 319">
              <a:extLst>
                <a:ext uri="{FF2B5EF4-FFF2-40B4-BE49-F238E27FC236}">
                  <a16:creationId xmlns:a16="http://schemas.microsoft.com/office/drawing/2014/main" id="{84AB8768-3671-E4B7-1A1C-9DEF969A6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004858" y="2190457"/>
              <a:ext cx="274320" cy="274320"/>
            </a:xfrm>
            <a:prstGeom prst="rect">
              <a:avLst/>
            </a:prstGeom>
          </p:spPr>
        </p:pic>
        <p:pic>
          <p:nvPicPr>
            <p:cNvPr id="321" name="Graphic 320">
              <a:extLst>
                <a:ext uri="{FF2B5EF4-FFF2-40B4-BE49-F238E27FC236}">
                  <a16:creationId xmlns:a16="http://schemas.microsoft.com/office/drawing/2014/main" id="{5D7AE75F-25A2-2ACF-DC72-CC996E176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651280" y="1631291"/>
              <a:ext cx="274320" cy="274320"/>
            </a:xfrm>
            <a:prstGeom prst="rect">
              <a:avLst/>
            </a:prstGeom>
          </p:spPr>
        </p:pic>
        <p:pic>
          <p:nvPicPr>
            <p:cNvPr id="322" name="Graphic 321">
              <a:extLst>
                <a:ext uri="{FF2B5EF4-FFF2-40B4-BE49-F238E27FC236}">
                  <a16:creationId xmlns:a16="http://schemas.microsoft.com/office/drawing/2014/main" id="{9759DED5-3546-67AE-ECEC-A7987664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646312" y="2193607"/>
              <a:ext cx="274320" cy="274320"/>
            </a:xfrm>
            <a:prstGeom prst="rect">
              <a:avLst/>
            </a:prstGeom>
          </p:spPr>
        </p:pic>
        <p:pic>
          <p:nvPicPr>
            <p:cNvPr id="323" name="Graphic 322">
              <a:extLst>
                <a:ext uri="{FF2B5EF4-FFF2-40B4-BE49-F238E27FC236}">
                  <a16:creationId xmlns:a16="http://schemas.microsoft.com/office/drawing/2014/main" id="{4A77E047-2174-4208-4F87-E098A309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298899" y="1631291"/>
              <a:ext cx="274320" cy="274320"/>
            </a:xfrm>
            <a:prstGeom prst="rect">
              <a:avLst/>
            </a:prstGeom>
          </p:spPr>
        </p:pic>
        <p:pic>
          <p:nvPicPr>
            <p:cNvPr id="324" name="Graphic 323">
              <a:extLst>
                <a:ext uri="{FF2B5EF4-FFF2-40B4-BE49-F238E27FC236}">
                  <a16:creationId xmlns:a16="http://schemas.microsoft.com/office/drawing/2014/main" id="{3C3A9A23-7DFA-2683-B379-74557BEE8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6294957" y="2186257"/>
              <a:ext cx="274320" cy="274320"/>
            </a:xfrm>
            <a:prstGeom prst="rect">
              <a:avLst/>
            </a:prstGeom>
          </p:spPr>
        </p:pic>
        <p:pic>
          <p:nvPicPr>
            <p:cNvPr id="325" name="Graphic 324">
              <a:extLst>
                <a:ext uri="{FF2B5EF4-FFF2-40B4-BE49-F238E27FC236}">
                  <a16:creationId xmlns:a16="http://schemas.microsoft.com/office/drawing/2014/main" id="{C4FD6204-D611-E7CA-5A60-F3AD72523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7945321" y="1624003"/>
              <a:ext cx="274320" cy="274320"/>
            </a:xfrm>
            <a:prstGeom prst="rect">
              <a:avLst/>
            </a:prstGeom>
          </p:spPr>
        </p:pic>
        <p:pic>
          <p:nvPicPr>
            <p:cNvPr id="326" name="Graphic 325">
              <a:extLst>
                <a:ext uri="{FF2B5EF4-FFF2-40B4-BE49-F238E27FC236}">
                  <a16:creationId xmlns:a16="http://schemas.microsoft.com/office/drawing/2014/main" id="{505C9F07-6B56-CA97-073A-B5BF08DB1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945321" y="2186257"/>
              <a:ext cx="274320" cy="274320"/>
            </a:xfrm>
            <a:prstGeom prst="rect">
              <a:avLst/>
            </a:prstGeom>
          </p:spPr>
        </p:pic>
        <p:pic>
          <p:nvPicPr>
            <p:cNvPr id="327" name="Graphic 326">
              <a:extLst>
                <a:ext uri="{FF2B5EF4-FFF2-40B4-BE49-F238E27FC236}">
                  <a16:creationId xmlns:a16="http://schemas.microsoft.com/office/drawing/2014/main" id="{5F454D6D-786F-385B-CA9D-AEB139FF9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97740" y="1718051"/>
              <a:ext cx="457200" cy="457200"/>
            </a:xfrm>
            <a:prstGeom prst="rect">
              <a:avLst/>
            </a:prstGeom>
          </p:spPr>
        </p:pic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13DA8960-4C8E-D3BF-B9AF-B78598675649}"/>
                </a:ext>
              </a:extLst>
            </p:cNvPr>
            <p:cNvGrpSpPr/>
            <p:nvPr/>
          </p:nvGrpSpPr>
          <p:grpSpPr>
            <a:xfrm>
              <a:off x="10127113" y="1549164"/>
              <a:ext cx="1565230" cy="850064"/>
              <a:chOff x="-1826839" y="3529585"/>
              <a:chExt cx="1565230" cy="850064"/>
            </a:xfrm>
          </p:grpSpPr>
          <p:sp>
            <p:nvSpPr>
              <p:cNvPr id="329" name="Rectangle: Rounded Corners 328">
                <a:extLst>
                  <a:ext uri="{FF2B5EF4-FFF2-40B4-BE49-F238E27FC236}">
                    <a16:creationId xmlns:a16="http://schemas.microsoft.com/office/drawing/2014/main" id="{EEF7726C-857D-85EB-7174-CF2F5E618E61}"/>
                  </a:ext>
                </a:extLst>
              </p:cNvPr>
              <p:cNvSpPr/>
              <p:nvPr/>
            </p:nvSpPr>
            <p:spPr bwMode="auto">
              <a:xfrm>
                <a:off x="-1826839" y="3529585"/>
                <a:ext cx="1565230" cy="850064"/>
              </a:xfrm>
              <a:prstGeom prst="roundRect">
                <a:avLst>
                  <a:gd name="adj" fmla="val 4645"/>
                </a:avLst>
              </a:prstGeom>
              <a:solidFill>
                <a:schemeClr val="tx1"/>
              </a:solidFill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Outbound access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to required URL endpoints</a:t>
                </a:r>
              </a:p>
            </p:txBody>
          </p:sp>
          <p:pic>
            <p:nvPicPr>
              <p:cNvPr id="330" name="Graphic 329">
                <a:extLst>
                  <a:ext uri="{FF2B5EF4-FFF2-40B4-BE49-F238E27FC236}">
                    <a16:creationId xmlns:a16="http://schemas.microsoft.com/office/drawing/2014/main" id="{9E8156D4-8543-040A-600C-1CB932C97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-1222628" y="3914067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ECB6E831-1B89-E33E-F140-BA8A06B18AC2}"/>
                </a:ext>
              </a:extLst>
            </p:cNvPr>
            <p:cNvGrpSpPr/>
            <p:nvPr/>
          </p:nvGrpSpPr>
          <p:grpSpPr>
            <a:xfrm>
              <a:off x="242462" y="2745214"/>
              <a:ext cx="10936527" cy="2002972"/>
              <a:chOff x="574323" y="2716261"/>
              <a:chExt cx="10936527" cy="2002972"/>
            </a:xfrm>
          </p:grpSpPr>
          <p:sp>
            <p:nvSpPr>
              <p:cNvPr id="332" name="Rectangle: Rounded Corners 331">
                <a:extLst>
                  <a:ext uri="{FF2B5EF4-FFF2-40B4-BE49-F238E27FC236}">
                    <a16:creationId xmlns:a16="http://schemas.microsoft.com/office/drawing/2014/main" id="{FE7814E4-52FD-F3FB-DC2F-0779C279F065}"/>
                  </a:ext>
                </a:extLst>
              </p:cNvPr>
              <p:cNvSpPr/>
              <p:nvPr/>
            </p:nvSpPr>
            <p:spPr bwMode="auto">
              <a:xfrm>
                <a:off x="574323" y="2716261"/>
                <a:ext cx="10936527" cy="2002972"/>
              </a:xfrm>
              <a:prstGeom prst="roundRect">
                <a:avLst>
                  <a:gd name="adj" fmla="val 1697"/>
                </a:avLst>
              </a:prstGeom>
              <a:solidFill>
                <a:schemeClr val="tx2">
                  <a:lumMod val="90000"/>
                </a:schemeClr>
              </a:solidFill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33" name="Rectangle: Rounded Corners 332">
                <a:extLst>
                  <a:ext uri="{FF2B5EF4-FFF2-40B4-BE49-F238E27FC236}">
                    <a16:creationId xmlns:a16="http://schemas.microsoft.com/office/drawing/2014/main" id="{545E8FB7-F5BB-0596-C547-86B8F77CFD6D}"/>
                  </a:ext>
                </a:extLst>
              </p:cNvPr>
              <p:cNvSpPr/>
              <p:nvPr/>
            </p:nvSpPr>
            <p:spPr bwMode="auto">
              <a:xfrm>
                <a:off x="1681157" y="3931784"/>
                <a:ext cx="9723833" cy="699531"/>
              </a:xfrm>
              <a:prstGeom prst="roundRect">
                <a:avLst>
                  <a:gd name="adj" fmla="val 4645"/>
                </a:avLst>
              </a:prstGeom>
              <a:solidFill>
                <a:schemeClr val="tx1"/>
              </a:solidFill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version releases</a:t>
                </a:r>
                <a:endParaRPr kumimoji="0" lang="en-US" sz="10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FDDECF6D-4507-4543-C623-CB0F7989C234}"/>
                  </a:ext>
                </a:extLst>
              </p:cNvPr>
              <p:cNvGrpSpPr/>
              <p:nvPr/>
            </p:nvGrpSpPr>
            <p:grpSpPr>
              <a:xfrm>
                <a:off x="7414599" y="3170885"/>
                <a:ext cx="3985974" cy="706056"/>
                <a:chOff x="7579597" y="3184204"/>
                <a:chExt cx="3985974" cy="706056"/>
              </a:xfrm>
            </p:grpSpPr>
            <p:sp>
              <p:nvSpPr>
                <p:cNvPr id="360" name="Rectangle: Rounded Corners 359">
                  <a:extLst>
                    <a:ext uri="{FF2B5EF4-FFF2-40B4-BE49-F238E27FC236}">
                      <a16:creationId xmlns:a16="http://schemas.microsoft.com/office/drawing/2014/main" id="{52FBC8CA-A564-D467-66A2-5D65E900BF25}"/>
                    </a:ext>
                  </a:extLst>
                </p:cNvPr>
                <p:cNvSpPr/>
                <p:nvPr/>
              </p:nvSpPr>
              <p:spPr bwMode="auto">
                <a:xfrm>
                  <a:off x="7579597" y="3184204"/>
                  <a:ext cx="3985974" cy="70605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1"/>
                </a:solidFill>
                <a:ln w="12700" cap="flat" cmpd="sng" algn="ctr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Azure Kubernetes Service (AKS) enabled by Arc</a:t>
                  </a:r>
                </a:p>
              </p:txBody>
            </p:sp>
            <p:pic>
              <p:nvPicPr>
                <p:cNvPr id="361" name="Graphic 360">
                  <a:extLst>
                    <a:ext uri="{FF2B5EF4-FFF2-40B4-BE49-F238E27FC236}">
                      <a16:creationId xmlns:a16="http://schemas.microsoft.com/office/drawing/2014/main" id="{FDCB05F2-8E13-6207-12B0-CE9CA602A1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7538" y="3259001"/>
                  <a:ext cx="365760" cy="35701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9E146A6F-E4EA-D814-738F-84CD36392062}"/>
                  </a:ext>
                </a:extLst>
              </p:cNvPr>
              <p:cNvGrpSpPr/>
              <p:nvPr/>
            </p:nvGrpSpPr>
            <p:grpSpPr>
              <a:xfrm>
                <a:off x="1681158" y="2795884"/>
                <a:ext cx="9719416" cy="305609"/>
                <a:chOff x="650108" y="3588233"/>
                <a:chExt cx="10882954" cy="313094"/>
              </a:xfrm>
            </p:grpSpPr>
            <p:sp>
              <p:nvSpPr>
                <p:cNvPr id="354" name="Rectangle: Rounded Corners 353">
                  <a:extLst>
                    <a:ext uri="{FF2B5EF4-FFF2-40B4-BE49-F238E27FC236}">
                      <a16:creationId xmlns:a16="http://schemas.microsoft.com/office/drawing/2014/main" id="{86AE0D58-6CB8-0876-8A97-EB0610DCF5EC}"/>
                    </a:ext>
                  </a:extLst>
                </p:cNvPr>
                <p:cNvSpPr/>
                <p:nvPr/>
              </p:nvSpPr>
              <p:spPr bwMode="auto">
                <a:xfrm>
                  <a:off x="9341352" y="3588233"/>
                  <a:ext cx="2191710" cy="313094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1"/>
                </a:solidFill>
                <a:ln w="12700" cap="flat" cmpd="sng" algn="ctr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Arc-enabled services</a:t>
                  </a:r>
                </a:p>
              </p:txBody>
            </p:sp>
            <p:sp>
              <p:nvSpPr>
                <p:cNvPr id="355" name="Rectangle: Rounded Corners 354">
                  <a:extLst>
                    <a:ext uri="{FF2B5EF4-FFF2-40B4-BE49-F238E27FC236}">
                      <a16:creationId xmlns:a16="http://schemas.microsoft.com/office/drawing/2014/main" id="{A1DC26FE-A71F-09D6-9AF5-BEB8070893C8}"/>
                    </a:ext>
                  </a:extLst>
                </p:cNvPr>
                <p:cNvSpPr/>
                <p:nvPr/>
              </p:nvSpPr>
              <p:spPr bwMode="auto">
                <a:xfrm>
                  <a:off x="7069916" y="3588233"/>
                  <a:ext cx="2191710" cy="313094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1"/>
                </a:solidFill>
                <a:ln w="12700" cap="flat" cmpd="sng" algn="ctr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Kubernetes-based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applications</a:t>
                  </a:r>
                </a:p>
              </p:txBody>
            </p:sp>
            <p:pic>
              <p:nvPicPr>
                <p:cNvPr id="356" name="Graphic 355" descr="Azure arc icon">
                  <a:extLst>
                    <a:ext uri="{FF2B5EF4-FFF2-40B4-BE49-F238E27FC236}">
                      <a16:creationId xmlns:a16="http://schemas.microsoft.com/office/drawing/2014/main" id="{7692D987-49B6-B4D9-C716-EFE417DD58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15808" y="3607710"/>
                  <a:ext cx="243302" cy="243302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357" name="Graphic 356">
                  <a:extLst>
                    <a:ext uri="{FF2B5EF4-FFF2-40B4-BE49-F238E27FC236}">
                      <a16:creationId xmlns:a16="http://schemas.microsoft.com/office/drawing/2014/main" id="{1CEE5BBB-ED85-EBF5-7EB9-B88FA6BC3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4016" y="3640079"/>
                  <a:ext cx="235484" cy="235484"/>
                </a:xfrm>
                <a:prstGeom prst="rect">
                  <a:avLst/>
                </a:prstGeom>
                <a:effectLst/>
              </p:spPr>
            </p:pic>
            <p:sp>
              <p:nvSpPr>
                <p:cNvPr id="358" name="Rectangle: Rounded Corners 357">
                  <a:extLst>
                    <a:ext uri="{FF2B5EF4-FFF2-40B4-BE49-F238E27FC236}">
                      <a16:creationId xmlns:a16="http://schemas.microsoft.com/office/drawing/2014/main" id="{A7EFB2AA-09C7-9A00-DBE5-065465F2F8CF}"/>
                    </a:ext>
                  </a:extLst>
                </p:cNvPr>
                <p:cNvSpPr/>
                <p:nvPr/>
              </p:nvSpPr>
              <p:spPr bwMode="auto">
                <a:xfrm>
                  <a:off x="650108" y="3588233"/>
                  <a:ext cx="6307335" cy="313093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1"/>
                </a:solidFill>
                <a:ln w="12700" cap="flat" cmpd="sng" algn="ctr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Traditional, non-containerized applications</a:t>
                  </a:r>
                </a:p>
              </p:txBody>
            </p:sp>
            <p:pic>
              <p:nvPicPr>
                <p:cNvPr id="359" name="Graphic 358">
                  <a:extLst>
                    <a:ext uri="{FF2B5EF4-FFF2-40B4-BE49-F238E27FC236}">
                      <a16:creationId xmlns:a16="http://schemas.microsoft.com/office/drawing/2014/main" id="{9973679C-87DB-96D6-FB67-47FA19E2F1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944" y="3631362"/>
                  <a:ext cx="235773" cy="235773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336" name="Rectangle: Rounded Corners 335">
                <a:extLst>
                  <a:ext uri="{FF2B5EF4-FFF2-40B4-BE49-F238E27FC236}">
                    <a16:creationId xmlns:a16="http://schemas.microsoft.com/office/drawing/2014/main" id="{87A0B6CA-C4E8-9F32-4C3E-73611F43BE85}"/>
                  </a:ext>
                </a:extLst>
              </p:cNvPr>
              <p:cNvSpPr/>
              <p:nvPr/>
            </p:nvSpPr>
            <p:spPr bwMode="auto">
              <a:xfrm>
                <a:off x="1681157" y="3173342"/>
                <a:ext cx="3226176" cy="705183"/>
              </a:xfrm>
              <a:prstGeom prst="roundRect">
                <a:avLst>
                  <a:gd name="adj" fmla="val 4645"/>
                </a:avLst>
              </a:prstGeom>
              <a:solidFill>
                <a:schemeClr val="tx1"/>
              </a:solidFill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Arc VMs</a:t>
                </a:r>
              </a:p>
            </p:txBody>
          </p: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F49F6F75-AEE7-AE2B-ECCC-9352D937D1EE}"/>
                  </a:ext>
                </a:extLst>
              </p:cNvPr>
              <p:cNvGrpSpPr/>
              <p:nvPr/>
            </p:nvGrpSpPr>
            <p:grpSpPr>
              <a:xfrm>
                <a:off x="1852453" y="3981664"/>
                <a:ext cx="9389136" cy="394068"/>
                <a:chOff x="1852453" y="4024336"/>
                <a:chExt cx="9389136" cy="394068"/>
              </a:xfrm>
            </p:grpSpPr>
            <p:sp>
              <p:nvSpPr>
                <p:cNvPr id="347" name="Rectangle: Rounded Corners 346">
                  <a:extLst>
                    <a:ext uri="{FF2B5EF4-FFF2-40B4-BE49-F238E27FC236}">
                      <a16:creationId xmlns:a16="http://schemas.microsoft.com/office/drawing/2014/main" id="{29554664-D264-E036-710F-304DC5080E0A}"/>
                    </a:ext>
                  </a:extLst>
                </p:cNvPr>
                <p:cNvSpPr/>
                <p:nvPr/>
              </p:nvSpPr>
              <p:spPr bwMode="auto">
                <a:xfrm>
                  <a:off x="1852453" y="4024337"/>
                  <a:ext cx="3539070" cy="394067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1">
                    <a:lumMod val="95000"/>
                  </a:schemeClr>
                </a:solidFill>
                <a:ln w="12700" cap="flat" cmpd="sng" algn="ctr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Hyper-V</a:t>
                  </a:r>
                </a:p>
              </p:txBody>
            </p:sp>
            <p:sp>
              <p:nvSpPr>
                <p:cNvPr id="348" name="Rectangle: Rounded Corners 347">
                  <a:extLst>
                    <a:ext uri="{FF2B5EF4-FFF2-40B4-BE49-F238E27FC236}">
                      <a16:creationId xmlns:a16="http://schemas.microsoft.com/office/drawing/2014/main" id="{DAC9DD68-D0E4-3D15-4D5A-E0E5A16C9F63}"/>
                    </a:ext>
                  </a:extLst>
                </p:cNvPr>
                <p:cNvSpPr/>
                <p:nvPr/>
              </p:nvSpPr>
              <p:spPr bwMode="auto">
                <a:xfrm>
                  <a:off x="7414599" y="4024337"/>
                  <a:ext cx="3826990" cy="394067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1">
                    <a:lumMod val="95000"/>
                  </a:schemeClr>
                </a:solidFill>
                <a:ln w="12700" cap="flat" cmpd="sng" algn="ctr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Storage Spaces Direct (S2D)</a:t>
                  </a:r>
                </a:p>
              </p:txBody>
            </p:sp>
            <p:pic>
              <p:nvPicPr>
                <p:cNvPr id="349" name="Graphic 348">
                  <a:extLst>
                    <a:ext uri="{FF2B5EF4-FFF2-40B4-BE49-F238E27FC236}">
                      <a16:creationId xmlns:a16="http://schemas.microsoft.com/office/drawing/2014/main" id="{596B2307-E034-1A5F-FB09-6EF532D787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62697" y="4100331"/>
                  <a:ext cx="245103" cy="267762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350" name="Graphic 349">
                  <a:extLst>
                    <a:ext uri="{FF2B5EF4-FFF2-40B4-BE49-F238E27FC236}">
                      <a16:creationId xmlns:a16="http://schemas.microsoft.com/office/drawing/2014/main" id="{FE47C407-CE0F-9965-BE9A-B6BD4117E8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3657" y="4087489"/>
                  <a:ext cx="245103" cy="267762"/>
                </a:xfrm>
                <a:prstGeom prst="rect">
                  <a:avLst/>
                </a:prstGeom>
                <a:effectLst/>
              </p:spPr>
            </p:pic>
            <p:grpSp>
              <p:nvGrpSpPr>
                <p:cNvPr id="351" name="Group 350">
                  <a:extLst>
                    <a:ext uri="{FF2B5EF4-FFF2-40B4-BE49-F238E27FC236}">
                      <a16:creationId xmlns:a16="http://schemas.microsoft.com/office/drawing/2014/main" id="{B2EFE35C-6E7E-1546-D4C9-FE1A7C276429}"/>
                    </a:ext>
                  </a:extLst>
                </p:cNvPr>
                <p:cNvGrpSpPr/>
                <p:nvPr/>
              </p:nvGrpSpPr>
              <p:grpSpPr>
                <a:xfrm>
                  <a:off x="5478566" y="4024336"/>
                  <a:ext cx="1831515" cy="394067"/>
                  <a:chOff x="5643564" y="4037655"/>
                  <a:chExt cx="1831515" cy="394067"/>
                </a:xfrm>
              </p:grpSpPr>
              <p:sp>
                <p:nvSpPr>
                  <p:cNvPr id="352" name="Rectangle: Rounded Corners 351">
                    <a:extLst>
                      <a:ext uri="{FF2B5EF4-FFF2-40B4-BE49-F238E27FC236}">
                        <a16:creationId xmlns:a16="http://schemas.microsoft.com/office/drawing/2014/main" id="{77559829-2FF6-A5FC-7920-1C022A9709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3564" y="4037655"/>
                    <a:ext cx="1831515" cy="394067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1">
                      <a:lumMod val="95000"/>
                    </a:schemeClr>
                  </a:solidFill>
                  <a:ln w="12700" cap="flat" cmpd="sng" algn="ctr">
                    <a:solidFill>
                      <a:schemeClr val="bg1">
                        <a:lumMod val="50000"/>
                        <a:lumOff val="50000"/>
                      </a:scheme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Azure Arc 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Resource Bridge</a:t>
                    </a:r>
                  </a:p>
                </p:txBody>
              </p:sp>
              <p:pic>
                <p:nvPicPr>
                  <p:cNvPr id="353" name="Picture 352">
                    <a:extLst>
                      <a:ext uri="{FF2B5EF4-FFF2-40B4-BE49-F238E27FC236}">
                        <a16:creationId xmlns:a16="http://schemas.microsoft.com/office/drawing/2014/main" id="{400BCBA4-B67E-6B2B-2923-6D7B489493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712112" y="4074835"/>
                    <a:ext cx="275077" cy="33487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601782A2-958A-8B05-8626-76C3969CFC81}"/>
                  </a:ext>
                </a:extLst>
              </p:cNvPr>
              <p:cNvGrpSpPr/>
              <p:nvPr/>
            </p:nvGrpSpPr>
            <p:grpSpPr>
              <a:xfrm>
                <a:off x="4967040" y="3177205"/>
                <a:ext cx="2343041" cy="701320"/>
                <a:chOff x="-2534150" y="3550727"/>
                <a:chExt cx="2343041" cy="701320"/>
              </a:xfrm>
            </p:grpSpPr>
            <p:sp>
              <p:nvSpPr>
                <p:cNvPr id="345" name="Rectangle: Rounded Corners 344">
                  <a:extLst>
                    <a:ext uri="{FF2B5EF4-FFF2-40B4-BE49-F238E27FC236}">
                      <a16:creationId xmlns:a16="http://schemas.microsoft.com/office/drawing/2014/main" id="{EAAAE675-D57E-DE08-F791-9B7382F25931}"/>
                    </a:ext>
                  </a:extLst>
                </p:cNvPr>
                <p:cNvSpPr/>
                <p:nvPr/>
              </p:nvSpPr>
              <p:spPr bwMode="auto">
                <a:xfrm>
                  <a:off x="-2534150" y="3550727"/>
                  <a:ext cx="2343041" cy="70132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1"/>
                </a:solidFill>
                <a:ln w="12700" cap="flat" cmpd="sng" algn="ctr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Azure Virtual Desktop </a:t>
                  </a:r>
                  <a:r>
                    <a:rPr kumimoji="0" lang="en-US" sz="9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(session hosts)</a:t>
                  </a:r>
                </a:p>
              </p:txBody>
            </p:sp>
            <p:pic>
              <p:nvPicPr>
                <p:cNvPr id="346" name="Graphic 345">
                  <a:extLst>
                    <a:ext uri="{FF2B5EF4-FFF2-40B4-BE49-F238E27FC236}">
                      <a16:creationId xmlns:a16="http://schemas.microsoft.com/office/drawing/2014/main" id="{3C31DAF8-8CFD-7043-A3A6-70683D7CE3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545055" y="3631865"/>
                  <a:ext cx="365760" cy="35701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A850BC73-7664-B318-D49B-ACE43E84907E}"/>
                  </a:ext>
                </a:extLst>
              </p:cNvPr>
              <p:cNvGrpSpPr/>
              <p:nvPr/>
            </p:nvGrpSpPr>
            <p:grpSpPr>
              <a:xfrm>
                <a:off x="1978477" y="3251995"/>
                <a:ext cx="2688560" cy="357016"/>
                <a:chOff x="-1497433" y="3836379"/>
                <a:chExt cx="2688560" cy="357016"/>
              </a:xfrm>
            </p:grpSpPr>
            <p:pic>
              <p:nvPicPr>
                <p:cNvPr id="340" name="Graphic 339">
                  <a:extLst>
                    <a:ext uri="{FF2B5EF4-FFF2-40B4-BE49-F238E27FC236}">
                      <a16:creationId xmlns:a16="http://schemas.microsoft.com/office/drawing/2014/main" id="{B5AFF6F4-3B4C-45EF-0683-15C7952118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7433" y="3836379"/>
                  <a:ext cx="365760" cy="35701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341" name="Graphic 340">
                  <a:extLst>
                    <a:ext uri="{FF2B5EF4-FFF2-40B4-BE49-F238E27FC236}">
                      <a16:creationId xmlns:a16="http://schemas.microsoft.com/office/drawing/2014/main" id="{57C8543A-BD8E-E0F1-E07A-9DF86C8987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6733" y="3836379"/>
                  <a:ext cx="365760" cy="35701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342" name="Graphic 341">
                  <a:extLst>
                    <a:ext uri="{FF2B5EF4-FFF2-40B4-BE49-F238E27FC236}">
                      <a16:creationId xmlns:a16="http://schemas.microsoft.com/office/drawing/2014/main" id="{297E7EDF-8B0B-B52D-D4D2-90F6D841A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36033" y="3836379"/>
                  <a:ext cx="365760" cy="35701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343" name="Graphic 342">
                  <a:extLst>
                    <a:ext uri="{FF2B5EF4-FFF2-40B4-BE49-F238E27FC236}">
                      <a16:creationId xmlns:a16="http://schemas.microsoft.com/office/drawing/2014/main" id="{0CD726A9-9AA6-1E31-C78D-EFA7B0E0AF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667" y="3836379"/>
                  <a:ext cx="365760" cy="35701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344" name="Graphic 343">
                  <a:extLst>
                    <a:ext uri="{FF2B5EF4-FFF2-40B4-BE49-F238E27FC236}">
                      <a16:creationId xmlns:a16="http://schemas.microsoft.com/office/drawing/2014/main" id="{D86063E0-6A3C-C500-6AC8-4383F73FCA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5367" y="3836379"/>
                  <a:ext cx="365760" cy="357016"/>
                </a:xfrm>
                <a:prstGeom prst="rect">
                  <a:avLst/>
                </a:prstGeom>
                <a:effectLst/>
              </p:spPr>
            </p:pic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0B654051-86E6-B100-5D5B-23126D4147EE}"/>
                </a:ext>
              </a:extLst>
            </p:cNvPr>
            <p:cNvGrpSpPr/>
            <p:nvPr/>
          </p:nvGrpSpPr>
          <p:grpSpPr>
            <a:xfrm>
              <a:off x="156366" y="3296450"/>
              <a:ext cx="1256756" cy="900500"/>
              <a:chOff x="378815" y="3333504"/>
              <a:chExt cx="1256756" cy="900500"/>
            </a:xfrm>
          </p:grpSpPr>
          <p:pic>
            <p:nvPicPr>
              <p:cNvPr id="363" name="Graphic 362">
                <a:extLst>
                  <a:ext uri="{FF2B5EF4-FFF2-40B4-BE49-F238E27FC236}">
                    <a16:creationId xmlns:a16="http://schemas.microsoft.com/office/drawing/2014/main" id="{B71A3BEA-8A9B-0F59-EA7F-E476F016B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tretch>
                <a:fillRect/>
              </a:stretch>
            </p:blipFill>
            <p:spPr>
              <a:xfrm>
                <a:off x="787212" y="3333504"/>
                <a:ext cx="439962" cy="429444"/>
              </a:xfrm>
              <a:prstGeom prst="rect">
                <a:avLst/>
              </a:prstGeom>
              <a:effectLst/>
            </p:spPr>
          </p:pic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DD56F2AA-9B0A-1E27-FD44-78D8CD9981D5}"/>
                  </a:ext>
                </a:extLst>
              </p:cNvPr>
              <p:cNvSpPr txBox="1"/>
              <p:nvPr/>
            </p:nvSpPr>
            <p:spPr>
              <a:xfrm>
                <a:off x="378815" y="3741561"/>
                <a:ext cx="1256756" cy="492443"/>
              </a:xfrm>
              <a:prstGeom prst="rect">
                <a:avLst/>
              </a:prstGeom>
              <a:noFill/>
            </p:spPr>
            <p:txBody>
              <a:bodyPr wrap="square" lIns="0" tIns="91440" rIns="0" bIns="91440">
                <a:sp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instance</a:t>
                </a:r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9E52F57E-DBBF-6605-98E6-BB3CA2726749}"/>
                </a:ext>
              </a:extLst>
            </p:cNvPr>
            <p:cNvGrpSpPr/>
            <p:nvPr/>
          </p:nvGrpSpPr>
          <p:grpSpPr>
            <a:xfrm>
              <a:off x="11310529" y="3314436"/>
              <a:ext cx="725105" cy="864528"/>
              <a:chOff x="-1542551" y="3429000"/>
              <a:chExt cx="725105" cy="864528"/>
            </a:xfrm>
          </p:grpSpPr>
          <p:sp>
            <p:nvSpPr>
              <p:cNvPr id="366" name="Rectangle: Rounded Corners 365">
                <a:extLst>
                  <a:ext uri="{FF2B5EF4-FFF2-40B4-BE49-F238E27FC236}">
                    <a16:creationId xmlns:a16="http://schemas.microsoft.com/office/drawing/2014/main" id="{7806556B-E365-81AA-366F-A0EB6A29FFA2}"/>
                  </a:ext>
                </a:extLst>
              </p:cNvPr>
              <p:cNvSpPr/>
              <p:nvPr/>
            </p:nvSpPr>
            <p:spPr bwMode="auto">
              <a:xfrm>
                <a:off x="-1542551" y="3429000"/>
                <a:ext cx="725105" cy="864528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90000"/>
                </a:schemeClr>
              </a:solidFill>
              <a:ln w="19050" cap="flat" cmpd="sng" algn="ctr">
                <a:solidFill>
                  <a:srgbClr val="C00000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Corp firewall</a:t>
                </a:r>
              </a:p>
            </p:txBody>
          </p:sp>
          <p:pic>
            <p:nvPicPr>
              <p:cNvPr id="367" name="Graphic 366">
                <a:extLst>
                  <a:ext uri="{FF2B5EF4-FFF2-40B4-BE49-F238E27FC236}">
                    <a16:creationId xmlns:a16="http://schemas.microsoft.com/office/drawing/2014/main" id="{4B4B520A-443E-1E5D-6085-7CFE8F84D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5">
                <a:extLst>
                  <a:ext uri="{96DAC541-7B7A-43D3-8B79-37D633B846F1}">
                    <asvg:svgBlip xmlns:asvg="http://schemas.microsoft.com/office/drawing/2016/SVG/main" r:embed="rId56"/>
                  </a:ext>
                </a:extLst>
              </a:blip>
              <a:stretch>
                <a:fillRect/>
              </a:stretch>
            </p:blipFill>
            <p:spPr>
              <a:xfrm>
                <a:off x="-1342910" y="3562382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368" name="Connector: Elbow 367">
              <a:extLst>
                <a:ext uri="{FF2B5EF4-FFF2-40B4-BE49-F238E27FC236}">
                  <a16:creationId xmlns:a16="http://schemas.microsoft.com/office/drawing/2014/main" id="{786057F7-D49A-1FFB-D306-3FEAAE62CBDC}"/>
                </a:ext>
              </a:extLst>
            </p:cNvPr>
            <p:cNvCxnSpPr>
              <a:stCxn id="294" idx="0"/>
              <a:endCxn id="366" idx="2"/>
            </p:cNvCxnSpPr>
            <p:nvPr/>
          </p:nvCxnSpPr>
          <p:spPr>
            <a:xfrm rot="5400000" flipH="1" flipV="1">
              <a:off x="8570905" y="1995016"/>
              <a:ext cx="918228" cy="5286125"/>
            </a:xfrm>
            <a:prstGeom prst="bentConnector3">
              <a:avLst>
                <a:gd name="adj1" fmla="val 27179"/>
              </a:avLst>
            </a:prstGeom>
            <a:ln w="12700">
              <a:solidFill>
                <a:srgbClr val="15B747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Connector: Elbow 368">
              <a:extLst>
                <a:ext uri="{FF2B5EF4-FFF2-40B4-BE49-F238E27FC236}">
                  <a16:creationId xmlns:a16="http://schemas.microsoft.com/office/drawing/2014/main" id="{DDBFE6C1-5413-B9A0-7B35-20B1F9DB7A9F}"/>
                </a:ext>
              </a:extLst>
            </p:cNvPr>
            <p:cNvCxnSpPr>
              <a:stCxn id="366" idx="0"/>
              <a:endCxn id="329" idx="2"/>
            </p:cNvCxnSpPr>
            <p:nvPr/>
          </p:nvCxnSpPr>
          <p:spPr>
            <a:xfrm rot="16200000" flipV="1">
              <a:off x="10833801" y="2475155"/>
              <a:ext cx="915208" cy="763354"/>
            </a:xfrm>
            <a:prstGeom prst="bentConnector3">
              <a:avLst>
                <a:gd name="adj1" fmla="val 72647"/>
              </a:avLst>
            </a:prstGeom>
            <a:ln w="12700">
              <a:solidFill>
                <a:srgbClr val="15B747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6A60050D-155B-CC74-03A2-7B4EE5D00FE3}"/>
                </a:ext>
              </a:extLst>
            </p:cNvPr>
            <p:cNvGrpSpPr/>
            <p:nvPr/>
          </p:nvGrpSpPr>
          <p:grpSpPr>
            <a:xfrm>
              <a:off x="1863183" y="5926833"/>
              <a:ext cx="9082533" cy="227649"/>
              <a:chOff x="1871216" y="5996433"/>
              <a:chExt cx="8933258" cy="227649"/>
            </a:xfrm>
          </p:grpSpPr>
          <p:sp>
            <p:nvSpPr>
              <p:cNvPr id="371" name="Rectangle: Rounded Corners 370">
                <a:extLst>
                  <a:ext uri="{FF2B5EF4-FFF2-40B4-BE49-F238E27FC236}">
                    <a16:creationId xmlns:a16="http://schemas.microsoft.com/office/drawing/2014/main" id="{80C9178E-877E-F67F-66CE-B22637561D57}"/>
                  </a:ext>
                </a:extLst>
              </p:cNvPr>
              <p:cNvSpPr/>
              <p:nvPr/>
            </p:nvSpPr>
            <p:spPr bwMode="auto">
              <a:xfrm>
                <a:off x="1871216" y="5998333"/>
                <a:ext cx="1379689" cy="219881"/>
              </a:xfrm>
              <a:prstGeom prst="roundRect">
                <a:avLst>
                  <a:gd name="adj" fmla="val 4645"/>
                </a:avLst>
              </a:prstGeom>
              <a:solidFill>
                <a:srgbClr val="FFE7E7"/>
              </a:solidFill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machine 1</a:t>
                </a:r>
              </a:p>
            </p:txBody>
          </p:sp>
          <p:sp>
            <p:nvSpPr>
              <p:cNvPr id="372" name="Rectangle: Rounded Corners 371">
                <a:extLst>
                  <a:ext uri="{FF2B5EF4-FFF2-40B4-BE49-F238E27FC236}">
                    <a16:creationId xmlns:a16="http://schemas.microsoft.com/office/drawing/2014/main" id="{F59CBEAA-E3A9-EFFE-F538-2A169338D965}"/>
                  </a:ext>
                </a:extLst>
              </p:cNvPr>
              <p:cNvSpPr/>
              <p:nvPr/>
            </p:nvSpPr>
            <p:spPr bwMode="auto">
              <a:xfrm>
                <a:off x="3381929" y="5996433"/>
                <a:ext cx="1379689" cy="219881"/>
              </a:xfrm>
              <a:prstGeom prst="roundRect">
                <a:avLst>
                  <a:gd name="adj" fmla="val 4645"/>
                </a:avLst>
              </a:prstGeom>
              <a:solidFill>
                <a:srgbClr val="FFE7E7"/>
              </a:solidFill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machine 2</a:t>
                </a:r>
              </a:p>
            </p:txBody>
          </p:sp>
          <p:sp>
            <p:nvSpPr>
              <p:cNvPr id="373" name="Rectangle: Rounded Corners 372">
                <a:extLst>
                  <a:ext uri="{FF2B5EF4-FFF2-40B4-BE49-F238E27FC236}">
                    <a16:creationId xmlns:a16="http://schemas.microsoft.com/office/drawing/2014/main" id="{FAAAEFD0-9E5C-C8A9-26B8-13AB2804ECDD}"/>
                  </a:ext>
                </a:extLst>
              </p:cNvPr>
              <p:cNvSpPr/>
              <p:nvPr/>
            </p:nvSpPr>
            <p:spPr bwMode="auto">
              <a:xfrm>
                <a:off x="4892643" y="5998375"/>
                <a:ext cx="1379689" cy="219881"/>
              </a:xfrm>
              <a:prstGeom prst="roundRect">
                <a:avLst>
                  <a:gd name="adj" fmla="val 4645"/>
                </a:avLst>
              </a:prstGeom>
              <a:solidFill>
                <a:srgbClr val="FFE7E7"/>
              </a:solidFill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machine 3</a:t>
                </a:r>
              </a:p>
            </p:txBody>
          </p:sp>
          <p:sp>
            <p:nvSpPr>
              <p:cNvPr id="374" name="Rectangle: Rounded Corners 373">
                <a:extLst>
                  <a:ext uri="{FF2B5EF4-FFF2-40B4-BE49-F238E27FC236}">
                    <a16:creationId xmlns:a16="http://schemas.microsoft.com/office/drawing/2014/main" id="{0A3A3586-C11B-052A-0A47-6B3C659DD490}"/>
                  </a:ext>
                </a:extLst>
              </p:cNvPr>
              <p:cNvSpPr/>
              <p:nvPr/>
            </p:nvSpPr>
            <p:spPr bwMode="auto">
              <a:xfrm>
                <a:off x="6403357" y="6000317"/>
                <a:ext cx="1379689" cy="219881"/>
              </a:xfrm>
              <a:prstGeom prst="roundRect">
                <a:avLst>
                  <a:gd name="adj" fmla="val 4645"/>
                </a:avLst>
              </a:prstGeom>
              <a:solidFill>
                <a:srgbClr val="FFE7E7"/>
              </a:solidFill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machine 4</a:t>
                </a:r>
              </a:p>
            </p:txBody>
          </p:sp>
          <p:sp>
            <p:nvSpPr>
              <p:cNvPr id="375" name="Rectangle: Rounded Corners 374">
                <a:extLst>
                  <a:ext uri="{FF2B5EF4-FFF2-40B4-BE49-F238E27FC236}">
                    <a16:creationId xmlns:a16="http://schemas.microsoft.com/office/drawing/2014/main" id="{6BEB2522-0569-591B-14F1-C41F55DB918D}"/>
                  </a:ext>
                </a:extLst>
              </p:cNvPr>
              <p:cNvSpPr/>
              <p:nvPr/>
            </p:nvSpPr>
            <p:spPr bwMode="auto">
              <a:xfrm>
                <a:off x="7914071" y="6002259"/>
                <a:ext cx="1379689" cy="219881"/>
              </a:xfrm>
              <a:prstGeom prst="roundRect">
                <a:avLst>
                  <a:gd name="adj" fmla="val 4645"/>
                </a:avLst>
              </a:prstGeom>
              <a:solidFill>
                <a:srgbClr val="FFE7E7"/>
              </a:solidFill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machine 5</a:t>
                </a:r>
              </a:p>
            </p:txBody>
          </p:sp>
          <p:sp>
            <p:nvSpPr>
              <p:cNvPr id="376" name="Rectangle: Rounded Corners 375">
                <a:extLst>
                  <a:ext uri="{FF2B5EF4-FFF2-40B4-BE49-F238E27FC236}">
                    <a16:creationId xmlns:a16="http://schemas.microsoft.com/office/drawing/2014/main" id="{5F26060F-3226-0AC3-FA73-6B23B9AF2E79}"/>
                  </a:ext>
                </a:extLst>
              </p:cNvPr>
              <p:cNvSpPr/>
              <p:nvPr/>
            </p:nvSpPr>
            <p:spPr bwMode="auto">
              <a:xfrm>
                <a:off x="9424785" y="6004201"/>
                <a:ext cx="1379689" cy="219881"/>
              </a:xfrm>
              <a:prstGeom prst="roundRect">
                <a:avLst>
                  <a:gd name="adj" fmla="val 4645"/>
                </a:avLst>
              </a:prstGeom>
              <a:solidFill>
                <a:srgbClr val="FFE7E7"/>
              </a:solidFill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machine 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6636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67" y="246710"/>
            <a:ext cx="11294953" cy="367858"/>
          </a:xfrm>
        </p:spPr>
        <p:txBody>
          <a:bodyPr/>
          <a:lstStyle/>
          <a:p>
            <a:r>
              <a:rPr lang="en-US" dirty="0"/>
              <a:t>Azure Local – Cloud-based deployment architecture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4C08497D-2C48-0047-D387-6464E54578A5}"/>
              </a:ext>
            </a:extLst>
          </p:cNvPr>
          <p:cNvSpPr/>
          <p:nvPr/>
        </p:nvSpPr>
        <p:spPr bwMode="auto">
          <a:xfrm>
            <a:off x="980434" y="3341566"/>
            <a:ext cx="10231132" cy="3455940"/>
          </a:xfrm>
          <a:prstGeom prst="roundRect">
            <a:avLst>
              <a:gd name="adj" fmla="val 4645"/>
            </a:avLst>
          </a:prstGeom>
          <a:solidFill>
            <a:schemeClr val="tx2">
              <a:lumMod val="9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instance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80C2594F-2F1F-3EF0-1D60-D0C0C1996FF0}"/>
              </a:ext>
            </a:extLst>
          </p:cNvPr>
          <p:cNvSpPr/>
          <p:nvPr/>
        </p:nvSpPr>
        <p:spPr bwMode="auto">
          <a:xfrm>
            <a:off x="980434" y="1801445"/>
            <a:ext cx="10231132" cy="1307500"/>
          </a:xfrm>
          <a:prstGeom prst="roundRect">
            <a:avLst>
              <a:gd name="adj" fmla="val 4645"/>
            </a:avLst>
          </a:prstGeom>
          <a:solidFill>
            <a:schemeClr val="tx2">
              <a:lumMod val="9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BB317C9B-BF5B-5EAE-8D45-3E91902495EF}"/>
              </a:ext>
            </a:extLst>
          </p:cNvPr>
          <p:cNvSpPr/>
          <p:nvPr/>
        </p:nvSpPr>
        <p:spPr bwMode="auto">
          <a:xfrm>
            <a:off x="1176268" y="2258883"/>
            <a:ext cx="9941545" cy="717423"/>
          </a:xfrm>
          <a:prstGeom prst="roundRect">
            <a:avLst>
              <a:gd name="adj" fmla="val 464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Resource Manager (ARM)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6BAA61B1-3449-3505-0CA1-3A8F5ED91022}"/>
              </a:ext>
            </a:extLst>
          </p:cNvPr>
          <p:cNvSpPr/>
          <p:nvPr/>
        </p:nvSpPr>
        <p:spPr bwMode="auto">
          <a:xfrm>
            <a:off x="1376320" y="4520683"/>
            <a:ext cx="3310263" cy="426908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 Resource Bridge (ARB)</a:t>
            </a:r>
            <a:endParaRPr kumimoji="0" lang="en-DE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1F4989D-D737-CC39-6EDB-712EEAA26603}"/>
              </a:ext>
            </a:extLst>
          </p:cNvPr>
          <p:cNvSpPr/>
          <p:nvPr/>
        </p:nvSpPr>
        <p:spPr bwMode="auto">
          <a:xfrm>
            <a:off x="3060040" y="5393814"/>
            <a:ext cx="1626542" cy="376463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Kubernetes Service (AKS)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F295FD9-79CD-7798-B391-B05553EE343B}"/>
              </a:ext>
            </a:extLst>
          </p:cNvPr>
          <p:cNvSpPr/>
          <p:nvPr/>
        </p:nvSpPr>
        <p:spPr bwMode="auto">
          <a:xfrm>
            <a:off x="1376320" y="5393815"/>
            <a:ext cx="1626542" cy="376463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 Virtual machines (Arc VM)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E53E1101-4810-7204-B9F4-30C203B43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0159" y="4592914"/>
            <a:ext cx="274320" cy="274320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8D321CB-20C5-294F-40A7-E34D39790835}"/>
              </a:ext>
            </a:extLst>
          </p:cNvPr>
          <p:cNvSpPr/>
          <p:nvPr/>
        </p:nvSpPr>
        <p:spPr bwMode="auto">
          <a:xfrm>
            <a:off x="3137610" y="3954617"/>
            <a:ext cx="1548973" cy="470088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 Lifecycle Manager extension</a:t>
            </a:r>
            <a:endParaRPr kumimoji="0" lang="en-DE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05DBFF35-7482-084F-812D-86AB288A80EA}"/>
              </a:ext>
            </a:extLst>
          </p:cNvPr>
          <p:cNvSpPr/>
          <p:nvPr/>
        </p:nvSpPr>
        <p:spPr bwMode="auto">
          <a:xfrm>
            <a:off x="1376321" y="3954618"/>
            <a:ext cx="1706838" cy="470088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 Device management extension (DME)</a:t>
            </a:r>
            <a:endParaRPr kumimoji="0" lang="en-DE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5D93A3F-AC9B-0723-5CB6-D4663A8F0486}"/>
              </a:ext>
            </a:extLst>
          </p:cNvPr>
          <p:cNvCxnSpPr>
            <a:cxnSpLocks/>
            <a:stCxn id="201" idx="1"/>
            <a:endCxn id="90" idx="3"/>
          </p:cNvCxnSpPr>
          <p:nvPr/>
        </p:nvCxnSpPr>
        <p:spPr>
          <a:xfrm flipH="1" flipV="1">
            <a:off x="4686583" y="4734137"/>
            <a:ext cx="1793303" cy="0"/>
          </a:xfrm>
          <a:prstGeom prst="straightConnector1">
            <a:avLst/>
          </a:prstGeom>
          <a:ln w="12700"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CB3318A-9C87-BD1F-830D-1926DE617FB6}"/>
              </a:ext>
            </a:extLst>
          </p:cNvPr>
          <p:cNvSpPr txBox="1"/>
          <p:nvPr/>
        </p:nvSpPr>
        <p:spPr>
          <a:xfrm>
            <a:off x="4778074" y="5089151"/>
            <a:ext cx="1692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Lifecycle Manager deploys Azure Resource Bridge which enables Arc VMs &amp; AKS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016CA525-BA53-32A8-AED3-B1F1D8A278DA}"/>
              </a:ext>
            </a:extLst>
          </p:cNvPr>
          <p:cNvSpPr/>
          <p:nvPr/>
        </p:nvSpPr>
        <p:spPr bwMode="auto">
          <a:xfrm>
            <a:off x="1376320" y="5843689"/>
            <a:ext cx="9579155" cy="475413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Machine Operating System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8492D6F4-CFD7-A81E-214C-91B9AE1E1DF4}"/>
              </a:ext>
            </a:extLst>
          </p:cNvPr>
          <p:cNvSpPr/>
          <p:nvPr/>
        </p:nvSpPr>
        <p:spPr bwMode="auto">
          <a:xfrm>
            <a:off x="1376320" y="2445467"/>
            <a:ext cx="3310263" cy="304333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Local resource provider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9E665D6D-B2F6-97AE-978D-DFCBABFFC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58844" y="2649045"/>
            <a:ext cx="274320" cy="274320"/>
          </a:xfrm>
          <a:prstGeom prst="rect">
            <a:avLst/>
          </a:prstGeom>
        </p:spPr>
      </p:pic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829BFFA4-9FC4-C92D-B0CE-93CC614C97B8}"/>
              </a:ext>
            </a:extLst>
          </p:cNvPr>
          <p:cNvSpPr/>
          <p:nvPr/>
        </p:nvSpPr>
        <p:spPr bwMode="auto">
          <a:xfrm>
            <a:off x="7505425" y="2447327"/>
            <a:ext cx="3310263" cy="304333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Arc-enabled servers resource providers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02C4915-5F31-439D-F2E8-56BD0177DAD1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2229740" y="2749800"/>
            <a:ext cx="0" cy="1204818"/>
          </a:xfrm>
          <a:prstGeom prst="straightConnector1">
            <a:avLst/>
          </a:prstGeom>
          <a:ln w="12700"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62ED56A8-6952-4D06-CB62-A8AE0BDD68A9}"/>
              </a:ext>
            </a:extLst>
          </p:cNvPr>
          <p:cNvSpPr txBox="1"/>
          <p:nvPr/>
        </p:nvSpPr>
        <p:spPr>
          <a:xfrm>
            <a:off x="1137350" y="3421453"/>
            <a:ext cx="11525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>
                <a:latin typeface="+mj-lt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DME sends server inventory to RP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3942391-A222-C485-B812-32B4B097A2DC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3912097" y="2749800"/>
            <a:ext cx="0" cy="1204817"/>
          </a:xfrm>
          <a:prstGeom prst="straightConnector1">
            <a:avLst/>
          </a:prstGeom>
          <a:ln w="12700"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Graphic 128">
            <a:extLst>
              <a:ext uri="{FF2B5EF4-FFF2-40B4-BE49-F238E27FC236}">
                <a16:creationId xmlns:a16="http://schemas.microsoft.com/office/drawing/2014/main" id="{77A81D61-365A-4C57-899A-BE1B4C42C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58001" y="1827733"/>
            <a:ext cx="394948" cy="394948"/>
          </a:xfrm>
          <a:prstGeom prst="rect">
            <a:avLst/>
          </a:prstGeom>
        </p:spPr>
      </p:pic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BA559D4-4600-F78D-84D4-4F2689BB17AA}"/>
              </a:ext>
            </a:extLst>
          </p:cNvPr>
          <p:cNvCxnSpPr>
            <a:cxnSpLocks/>
          </p:cNvCxnSpPr>
          <p:nvPr/>
        </p:nvCxnSpPr>
        <p:spPr>
          <a:xfrm flipV="1">
            <a:off x="4426069" y="3108945"/>
            <a:ext cx="0" cy="839995"/>
          </a:xfrm>
          <a:prstGeom prst="straightConnector1">
            <a:avLst/>
          </a:prstGeom>
          <a:ln w="12700"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5AA908F-EF9D-C8E3-C8EF-1D00CF49812E}"/>
              </a:ext>
            </a:extLst>
          </p:cNvPr>
          <p:cNvSpPr txBox="1"/>
          <p:nvPr/>
        </p:nvSpPr>
        <p:spPr>
          <a:xfrm>
            <a:off x="2204381" y="3467252"/>
            <a:ext cx="1748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>
                <a:latin typeface="+mj-lt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Resource provider for Azure Local sends deployment information to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 Lifecycle Manager extension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5573A080-FA40-2C3B-2E3F-0C975BC7486C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4686583" y="4189661"/>
            <a:ext cx="1793303" cy="3392"/>
          </a:xfrm>
          <a:prstGeom prst="straightConnector1">
            <a:avLst/>
          </a:prstGeom>
          <a:ln w="12700"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2852DEF7-F2D1-E932-25DD-4DA04A75B5F6}"/>
              </a:ext>
            </a:extLst>
          </p:cNvPr>
          <p:cNvSpPr txBox="1"/>
          <p:nvPr/>
        </p:nvSpPr>
        <p:spPr>
          <a:xfrm>
            <a:off x="4557386" y="3401600"/>
            <a:ext cx="21208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>
                <a:latin typeface="+mj-lt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RP sends deployment information to Azure Edge Lifecycle Manager extension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A1E7E4D-D24F-AA87-8F71-C072123C19CF}"/>
              </a:ext>
            </a:extLst>
          </p:cNvPr>
          <p:cNvSpPr txBox="1"/>
          <p:nvPr/>
        </p:nvSpPr>
        <p:spPr>
          <a:xfrm>
            <a:off x="7914371" y="3323923"/>
            <a:ext cx="1875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>
                <a:latin typeface="+mj-lt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 extensions collect and send logs to Azure for remote troubleshooting with Microsoft support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87DBBB3-5ADE-62FA-FEED-2EEDC37E1E9B}"/>
              </a:ext>
            </a:extLst>
          </p:cNvPr>
          <p:cNvSpPr txBox="1"/>
          <p:nvPr/>
        </p:nvSpPr>
        <p:spPr>
          <a:xfrm>
            <a:off x="1376320" y="1422948"/>
            <a:ext cx="1655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>
                <a:latin typeface="+mj-lt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User sends cluster creation request to resource provider</a:t>
            </a: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6B260BCC-4B78-F5B7-F4F2-424A8BF92C5F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3031452" y="1391375"/>
            <a:ext cx="0" cy="1054092"/>
          </a:xfrm>
          <a:prstGeom prst="straightConnector1">
            <a:avLst/>
          </a:prstGeom>
          <a:ln w="12700"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Flowchart: Connector 182">
            <a:extLst>
              <a:ext uri="{FF2B5EF4-FFF2-40B4-BE49-F238E27FC236}">
                <a16:creationId xmlns:a16="http://schemas.microsoft.com/office/drawing/2014/main" id="{0AB18EDE-E738-1117-E897-1F6743573B68}"/>
              </a:ext>
            </a:extLst>
          </p:cNvPr>
          <p:cNvSpPr/>
          <p:nvPr/>
        </p:nvSpPr>
        <p:spPr bwMode="auto">
          <a:xfrm>
            <a:off x="1168766" y="1461001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184" name="Flowchart: Connector 183">
            <a:extLst>
              <a:ext uri="{FF2B5EF4-FFF2-40B4-BE49-F238E27FC236}">
                <a16:creationId xmlns:a16="http://schemas.microsoft.com/office/drawing/2014/main" id="{2A8FDB25-2EDA-77B6-01A4-A7E04172B687}"/>
              </a:ext>
            </a:extLst>
          </p:cNvPr>
          <p:cNvSpPr/>
          <p:nvPr/>
        </p:nvSpPr>
        <p:spPr bwMode="auto">
          <a:xfrm>
            <a:off x="4350061" y="3556999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186" name="Flowchart: Connector 185">
            <a:extLst>
              <a:ext uri="{FF2B5EF4-FFF2-40B4-BE49-F238E27FC236}">
                <a16:creationId xmlns:a16="http://schemas.microsoft.com/office/drawing/2014/main" id="{214256C7-6ED3-3DEE-5033-E65CA047A0D9}"/>
              </a:ext>
            </a:extLst>
          </p:cNvPr>
          <p:cNvSpPr/>
          <p:nvPr/>
        </p:nvSpPr>
        <p:spPr bwMode="auto">
          <a:xfrm>
            <a:off x="1051063" y="3694159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187" name="Flowchart: Connector 186">
            <a:extLst>
              <a:ext uri="{FF2B5EF4-FFF2-40B4-BE49-F238E27FC236}">
                <a16:creationId xmlns:a16="http://schemas.microsoft.com/office/drawing/2014/main" id="{6CF4E804-65FB-1626-2A33-2D4CA02E47B6}"/>
              </a:ext>
            </a:extLst>
          </p:cNvPr>
          <p:cNvSpPr/>
          <p:nvPr/>
        </p:nvSpPr>
        <p:spPr bwMode="auto">
          <a:xfrm>
            <a:off x="3777670" y="3194896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sp>
        <p:nvSpPr>
          <p:cNvPr id="188" name="Flowchart: Connector 187">
            <a:extLst>
              <a:ext uri="{FF2B5EF4-FFF2-40B4-BE49-F238E27FC236}">
                <a16:creationId xmlns:a16="http://schemas.microsoft.com/office/drawing/2014/main" id="{B080497C-B617-1138-28A1-8611DDED1060}"/>
              </a:ext>
            </a:extLst>
          </p:cNvPr>
          <p:cNvSpPr/>
          <p:nvPr/>
        </p:nvSpPr>
        <p:spPr bwMode="auto">
          <a:xfrm>
            <a:off x="5485114" y="4241000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190" name="Flowchart: Connector 189">
            <a:extLst>
              <a:ext uri="{FF2B5EF4-FFF2-40B4-BE49-F238E27FC236}">
                <a16:creationId xmlns:a16="http://schemas.microsoft.com/office/drawing/2014/main" id="{E46DC041-5BC5-8216-4525-EFEB5437B6BC}"/>
              </a:ext>
            </a:extLst>
          </p:cNvPr>
          <p:cNvSpPr/>
          <p:nvPr/>
        </p:nvSpPr>
        <p:spPr bwMode="auto">
          <a:xfrm>
            <a:off x="5485114" y="4799084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sp>
        <p:nvSpPr>
          <p:cNvPr id="191" name="Flowchart: Connector 190">
            <a:extLst>
              <a:ext uri="{FF2B5EF4-FFF2-40B4-BE49-F238E27FC236}">
                <a16:creationId xmlns:a16="http://schemas.microsoft.com/office/drawing/2014/main" id="{FB17EE5C-C3C2-70E9-E0EB-05F16B184885}"/>
              </a:ext>
            </a:extLst>
          </p:cNvPr>
          <p:cNvSpPr/>
          <p:nvPr/>
        </p:nvSpPr>
        <p:spPr bwMode="auto">
          <a:xfrm>
            <a:off x="9896586" y="3413178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6</a:t>
            </a:r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FAE670FA-A673-8346-A242-0626EDD1AF7C}"/>
              </a:ext>
            </a:extLst>
          </p:cNvPr>
          <p:cNvSpPr/>
          <p:nvPr/>
        </p:nvSpPr>
        <p:spPr bwMode="auto">
          <a:xfrm>
            <a:off x="980434" y="988195"/>
            <a:ext cx="10231132" cy="398353"/>
          </a:xfrm>
          <a:prstGeom prst="roundRect">
            <a:avLst>
              <a:gd name="adj" fmla="val 4645"/>
            </a:avLst>
          </a:prstGeom>
          <a:solidFill>
            <a:schemeClr val="tx2">
              <a:lumMod val="9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Control plane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portal, ARM and Bicep templates, Azure CLI and tools</a:t>
            </a:r>
          </a:p>
        </p:txBody>
      </p:sp>
      <p:sp>
        <p:nvSpPr>
          <p:cNvPr id="201" name="Rectangle: Rounded Corners 200">
            <a:extLst>
              <a:ext uri="{FF2B5EF4-FFF2-40B4-BE49-F238E27FC236}">
                <a16:creationId xmlns:a16="http://schemas.microsoft.com/office/drawing/2014/main" id="{0FBA8AD5-7CCC-F387-8226-D881027807A7}"/>
              </a:ext>
            </a:extLst>
          </p:cNvPr>
          <p:cNvSpPr/>
          <p:nvPr/>
        </p:nvSpPr>
        <p:spPr bwMode="auto">
          <a:xfrm>
            <a:off x="6479886" y="3778438"/>
            <a:ext cx="4475589" cy="2007095"/>
          </a:xfrm>
          <a:prstGeom prst="roundRect">
            <a:avLst>
              <a:gd name="adj" fmla="val 4645"/>
            </a:avLst>
          </a:prstGeom>
          <a:solidFill>
            <a:srgbClr val="C1EF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Lifecycle Manager orchestration</a:t>
            </a:r>
            <a:endParaRPr kumimoji="0" lang="en-DE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18" name="Rectangle: Rounded Corners 217">
            <a:extLst>
              <a:ext uri="{FF2B5EF4-FFF2-40B4-BE49-F238E27FC236}">
                <a16:creationId xmlns:a16="http://schemas.microsoft.com/office/drawing/2014/main" id="{8227E6AD-F5B5-C003-7757-2C17A6930E5F}"/>
              </a:ext>
            </a:extLst>
          </p:cNvPr>
          <p:cNvSpPr/>
          <p:nvPr/>
        </p:nvSpPr>
        <p:spPr bwMode="auto">
          <a:xfrm>
            <a:off x="6519824" y="4059710"/>
            <a:ext cx="1672039" cy="1640715"/>
          </a:xfrm>
          <a:prstGeom prst="roundRect">
            <a:avLst>
              <a:gd name="adj" fmla="val 464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Lifecycle Manager</a:t>
            </a:r>
            <a:endParaRPr kumimoji="0" lang="en-DE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DCD74FDB-0219-1332-476B-C6BD3CA49DD7}"/>
              </a:ext>
            </a:extLst>
          </p:cNvPr>
          <p:cNvGrpSpPr/>
          <p:nvPr/>
        </p:nvGrpSpPr>
        <p:grpSpPr>
          <a:xfrm>
            <a:off x="6581358" y="4398647"/>
            <a:ext cx="1548973" cy="1198385"/>
            <a:chOff x="6264715" y="3322917"/>
            <a:chExt cx="1548973" cy="1309427"/>
          </a:xfrm>
          <a:solidFill>
            <a:schemeClr val="tx1">
              <a:lumMod val="95000"/>
            </a:schemeClr>
          </a:solidFill>
        </p:grpSpPr>
        <p:sp>
          <p:nvSpPr>
            <p:cNvPr id="220" name="Rectangle: Rounded Corners 219">
              <a:extLst>
                <a:ext uri="{FF2B5EF4-FFF2-40B4-BE49-F238E27FC236}">
                  <a16:creationId xmlns:a16="http://schemas.microsoft.com/office/drawing/2014/main" id="{5FC6409C-90A0-E478-EF6E-5E184F547D54}"/>
                </a:ext>
              </a:extLst>
            </p:cNvPr>
            <p:cNvSpPr/>
            <p:nvPr/>
          </p:nvSpPr>
          <p:spPr bwMode="auto">
            <a:xfrm>
              <a:off x="6264715" y="3322917"/>
              <a:ext cx="1548973" cy="274031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Orchestrator</a:t>
              </a:r>
              <a:endParaRPr kumimoji="0" lang="en-DE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354541FE-A226-2715-F53E-0F5F7A785F0A}"/>
                </a:ext>
              </a:extLst>
            </p:cNvPr>
            <p:cNvSpPr/>
            <p:nvPr/>
          </p:nvSpPr>
          <p:spPr bwMode="auto">
            <a:xfrm>
              <a:off x="6264715" y="3668049"/>
              <a:ext cx="1548973" cy="274031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Update service</a:t>
              </a:r>
              <a:endParaRPr kumimoji="0" lang="en-DE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25" name="Rectangle: Rounded Corners 224">
              <a:extLst>
                <a:ext uri="{FF2B5EF4-FFF2-40B4-BE49-F238E27FC236}">
                  <a16:creationId xmlns:a16="http://schemas.microsoft.com/office/drawing/2014/main" id="{042C9214-161B-AF62-ED16-7FCBC8E4DDEB}"/>
                </a:ext>
              </a:extLst>
            </p:cNvPr>
            <p:cNvSpPr/>
            <p:nvPr/>
          </p:nvSpPr>
          <p:spPr bwMode="auto">
            <a:xfrm>
              <a:off x="6264715" y="4013181"/>
              <a:ext cx="1548973" cy="274031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Download Service</a:t>
              </a:r>
              <a:endParaRPr kumimoji="0" lang="en-DE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26" name="Rectangle: Rounded Corners 225">
              <a:extLst>
                <a:ext uri="{FF2B5EF4-FFF2-40B4-BE49-F238E27FC236}">
                  <a16:creationId xmlns:a16="http://schemas.microsoft.com/office/drawing/2014/main" id="{14B5E8B1-9DC4-83D1-1E3D-44F0E6FC2291}"/>
                </a:ext>
              </a:extLst>
            </p:cNvPr>
            <p:cNvSpPr/>
            <p:nvPr/>
          </p:nvSpPr>
          <p:spPr bwMode="auto">
            <a:xfrm>
              <a:off x="6264715" y="4358313"/>
              <a:ext cx="1548973" cy="274031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Health Service</a:t>
              </a:r>
              <a:endParaRPr kumimoji="0" lang="en-DE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</p:grpSp>
      <p:sp>
        <p:nvSpPr>
          <p:cNvPr id="214" name="Rectangle: Rounded Corners 213">
            <a:extLst>
              <a:ext uri="{FF2B5EF4-FFF2-40B4-BE49-F238E27FC236}">
                <a16:creationId xmlns:a16="http://schemas.microsoft.com/office/drawing/2014/main" id="{EF1E2069-E767-8612-2B62-BC15D2FFBC6E}"/>
              </a:ext>
            </a:extLst>
          </p:cNvPr>
          <p:cNvSpPr/>
          <p:nvPr/>
        </p:nvSpPr>
        <p:spPr bwMode="auto">
          <a:xfrm>
            <a:off x="10044401" y="4059709"/>
            <a:ext cx="868649" cy="778050"/>
          </a:xfrm>
          <a:prstGeom prst="roundRect">
            <a:avLst>
              <a:gd name="adj" fmla="val 464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Network</a:t>
            </a:r>
            <a:endParaRPr kumimoji="0" lang="en-DE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15" name="Rectangle: Rounded Corners 214">
            <a:extLst>
              <a:ext uri="{FF2B5EF4-FFF2-40B4-BE49-F238E27FC236}">
                <a16:creationId xmlns:a16="http://schemas.microsoft.com/office/drawing/2014/main" id="{3F007E6C-C843-E65A-8E38-CB84ADDE596F}"/>
              </a:ext>
            </a:extLst>
          </p:cNvPr>
          <p:cNvSpPr/>
          <p:nvPr/>
        </p:nvSpPr>
        <p:spPr bwMode="auto">
          <a:xfrm>
            <a:off x="10046886" y="4913341"/>
            <a:ext cx="868649" cy="787083"/>
          </a:xfrm>
          <a:prstGeom prst="roundRect">
            <a:avLst>
              <a:gd name="adj" fmla="val 464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Storage</a:t>
            </a:r>
            <a:endParaRPr kumimoji="0" lang="en-DE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06" name="Rectangle: Rounded Corners 205">
            <a:extLst>
              <a:ext uri="{FF2B5EF4-FFF2-40B4-BE49-F238E27FC236}">
                <a16:creationId xmlns:a16="http://schemas.microsoft.com/office/drawing/2014/main" id="{4F1BDEEA-F0E4-9521-DC7B-D6D92AA73A9F}"/>
              </a:ext>
            </a:extLst>
          </p:cNvPr>
          <p:cNvSpPr/>
          <p:nvPr/>
        </p:nvSpPr>
        <p:spPr bwMode="auto">
          <a:xfrm>
            <a:off x="8283355" y="4651755"/>
            <a:ext cx="1672039" cy="1051350"/>
          </a:xfrm>
          <a:prstGeom prst="roundRect">
            <a:avLst>
              <a:gd name="adj" fmla="val 464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 extensions</a:t>
            </a:r>
            <a:endParaRPr kumimoji="0" lang="en-DE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12" name="Rectangle: Rounded Corners 211">
            <a:extLst>
              <a:ext uri="{FF2B5EF4-FFF2-40B4-BE49-F238E27FC236}">
                <a16:creationId xmlns:a16="http://schemas.microsoft.com/office/drawing/2014/main" id="{3E84F8D1-1FFD-FB98-CE74-3DAB397A7F90}"/>
              </a:ext>
            </a:extLst>
          </p:cNvPr>
          <p:cNvSpPr/>
          <p:nvPr/>
        </p:nvSpPr>
        <p:spPr bwMode="auto">
          <a:xfrm>
            <a:off x="8400077" y="4930704"/>
            <a:ext cx="1438598" cy="323114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Remote Support extension</a:t>
            </a:r>
            <a:endParaRPr kumimoji="0" lang="en-DE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13" name="Rectangle: Rounded Corners 212">
            <a:extLst>
              <a:ext uri="{FF2B5EF4-FFF2-40B4-BE49-F238E27FC236}">
                <a16:creationId xmlns:a16="http://schemas.microsoft.com/office/drawing/2014/main" id="{0F7BA2EF-5CE4-73C0-5F8F-CA2EE43AEF9D}"/>
              </a:ext>
            </a:extLst>
          </p:cNvPr>
          <p:cNvSpPr/>
          <p:nvPr/>
        </p:nvSpPr>
        <p:spPr bwMode="auto">
          <a:xfrm>
            <a:off x="8400076" y="5325216"/>
            <a:ext cx="1438598" cy="323114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Diagnostic and Telemetry extension</a:t>
            </a:r>
          </a:p>
        </p:txBody>
      </p:sp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39D37C0-BFBE-E4CA-2798-F06FA727A89D}"/>
              </a:ext>
            </a:extLst>
          </p:cNvPr>
          <p:cNvSpPr/>
          <p:nvPr/>
        </p:nvSpPr>
        <p:spPr bwMode="auto">
          <a:xfrm>
            <a:off x="8280870" y="4062390"/>
            <a:ext cx="1674524" cy="323114"/>
          </a:xfrm>
          <a:prstGeom prst="roundRect">
            <a:avLst>
              <a:gd name="adj" fmla="val 464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 server agent</a:t>
            </a:r>
            <a:endParaRPr kumimoji="0" lang="en-DE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054981DA-5D46-617B-4036-C1778BFB4B02}"/>
              </a:ext>
            </a:extLst>
          </p:cNvPr>
          <p:cNvCxnSpPr>
            <a:cxnSpLocks/>
            <a:stCxn id="206" idx="0"/>
            <a:endCxn id="209" idx="2"/>
          </p:cNvCxnSpPr>
          <p:nvPr/>
        </p:nvCxnSpPr>
        <p:spPr>
          <a:xfrm flipH="1" flipV="1">
            <a:off x="9118132" y="4385504"/>
            <a:ext cx="1243" cy="266250"/>
          </a:xfrm>
          <a:prstGeom prst="straightConnector1">
            <a:avLst/>
          </a:prstGeom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E7BCA86-5E0E-BE0E-6012-B84374BC0C6D}"/>
              </a:ext>
            </a:extLst>
          </p:cNvPr>
          <p:cNvCxnSpPr>
            <a:cxnSpLocks/>
          </p:cNvCxnSpPr>
          <p:nvPr/>
        </p:nvCxnSpPr>
        <p:spPr>
          <a:xfrm flipV="1">
            <a:off x="9846357" y="2749800"/>
            <a:ext cx="0" cy="1309909"/>
          </a:xfrm>
          <a:prstGeom prst="straightConnector1">
            <a:avLst/>
          </a:prstGeom>
          <a:ln w="12700"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ctor: Elbow 227">
            <a:extLst>
              <a:ext uri="{FF2B5EF4-FFF2-40B4-BE49-F238E27FC236}">
                <a16:creationId xmlns:a16="http://schemas.microsoft.com/office/drawing/2014/main" id="{706ABDCA-2107-2402-130E-8B0B28DC5992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5400000">
            <a:off x="2387410" y="4749773"/>
            <a:ext cx="446224" cy="841861"/>
          </a:xfrm>
          <a:prstGeom prst="bentConnector3">
            <a:avLst/>
          </a:prstGeom>
          <a:ln w="12700">
            <a:solidFill>
              <a:schemeClr val="bg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ctor: Elbow 228">
            <a:extLst>
              <a:ext uri="{FF2B5EF4-FFF2-40B4-BE49-F238E27FC236}">
                <a16:creationId xmlns:a16="http://schemas.microsoft.com/office/drawing/2014/main" id="{EE17A201-F502-EC13-1BB4-9830D7AA83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>
          <a:xfrm rot="16200000" flipH="1">
            <a:off x="3229270" y="4749772"/>
            <a:ext cx="446223" cy="841859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Graphic 229">
            <a:extLst>
              <a:ext uri="{FF2B5EF4-FFF2-40B4-BE49-F238E27FC236}">
                <a16:creationId xmlns:a16="http://schemas.microsoft.com/office/drawing/2014/main" id="{31327FA6-0F7B-41CC-85EB-2F15C3E804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0186" y="6367883"/>
            <a:ext cx="365760" cy="3657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4BA0D7D-2F82-39CE-EB99-0C6289FFD1FA}"/>
              </a:ext>
            </a:extLst>
          </p:cNvPr>
          <p:cNvGrpSpPr/>
          <p:nvPr/>
        </p:nvGrpSpPr>
        <p:grpSpPr>
          <a:xfrm>
            <a:off x="1051063" y="1022049"/>
            <a:ext cx="1077467" cy="320074"/>
            <a:chOff x="1051063" y="1010673"/>
            <a:chExt cx="1077467" cy="32007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F8712CC-313B-C054-389F-4355130E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43256" y="1056427"/>
              <a:ext cx="285274" cy="274320"/>
            </a:xfrm>
            <a:prstGeom prst="rect">
              <a:avLst/>
            </a:prstGeom>
          </p:spPr>
        </p:pic>
        <p:pic>
          <p:nvPicPr>
            <p:cNvPr id="4" name="Picture 3" descr="A blue and white cloud with squares and arrows&#10;&#10;Description automatically generated">
              <a:extLst>
                <a:ext uri="{FF2B5EF4-FFF2-40B4-BE49-F238E27FC236}">
                  <a16:creationId xmlns:a16="http://schemas.microsoft.com/office/drawing/2014/main" id="{195C1FAE-5EFD-D3B1-4C37-86BFA8AE3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063" y="1010673"/>
              <a:ext cx="332820" cy="32004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95BBEC0-16B9-A569-D80D-138B34114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53177" y="1051722"/>
              <a:ext cx="285274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7006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Local – </a:t>
            </a:r>
            <a:r>
              <a:rPr lang="en-US" sz="2400" dirty="0"/>
              <a:t>Arc virtual machine </a:t>
            </a:r>
            <a:r>
              <a:rPr lang="en-US" dirty="0"/>
              <a:t>architecture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4DFA888-DEB0-80A2-75EB-270DB82CAA9E}"/>
              </a:ext>
            </a:extLst>
          </p:cNvPr>
          <p:cNvSpPr/>
          <p:nvPr/>
        </p:nvSpPr>
        <p:spPr bwMode="auto">
          <a:xfrm>
            <a:off x="541677" y="926195"/>
            <a:ext cx="11106912" cy="1307500"/>
          </a:xfrm>
          <a:prstGeom prst="roundRect">
            <a:avLst>
              <a:gd name="adj" fmla="val 4645"/>
            </a:avLst>
          </a:prstGeom>
          <a:solidFill>
            <a:schemeClr val="tx2">
              <a:lumMod val="9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A0C67F-C7C5-B308-A54D-3A5D1C9CDDB6}"/>
              </a:ext>
            </a:extLst>
          </p:cNvPr>
          <p:cNvSpPr/>
          <p:nvPr/>
        </p:nvSpPr>
        <p:spPr bwMode="auto">
          <a:xfrm>
            <a:off x="543410" y="2328987"/>
            <a:ext cx="11106912" cy="4474495"/>
          </a:xfrm>
          <a:prstGeom prst="roundRect">
            <a:avLst>
              <a:gd name="adj" fmla="val 4645"/>
            </a:avLst>
          </a:prstGeom>
          <a:solidFill>
            <a:schemeClr val="tx2">
              <a:lumMod val="90000"/>
            </a:schemeClr>
          </a:solidFill>
          <a:ln w="127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instance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EF3A443-49C5-34A8-8A5E-06A7755ECC9B}"/>
              </a:ext>
            </a:extLst>
          </p:cNvPr>
          <p:cNvSpPr/>
          <p:nvPr/>
        </p:nvSpPr>
        <p:spPr bwMode="auto">
          <a:xfrm>
            <a:off x="7959157" y="3328296"/>
            <a:ext cx="2330891" cy="1257125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Cluster Shared Volume (CSV)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0CB523-06B8-F890-5500-14F88D65632A}"/>
              </a:ext>
            </a:extLst>
          </p:cNvPr>
          <p:cNvSpPr/>
          <p:nvPr/>
        </p:nvSpPr>
        <p:spPr bwMode="auto">
          <a:xfrm>
            <a:off x="8322559" y="3453264"/>
            <a:ext cx="1604085" cy="804176"/>
          </a:xfrm>
          <a:prstGeom prst="roundRect">
            <a:avLst>
              <a:gd name="adj" fmla="val 464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Storage path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8AC43C9-F683-2610-CE0B-56D71FAA3403}"/>
              </a:ext>
            </a:extLst>
          </p:cNvPr>
          <p:cNvSpPr/>
          <p:nvPr/>
        </p:nvSpPr>
        <p:spPr bwMode="auto">
          <a:xfrm>
            <a:off x="8460431" y="3563853"/>
            <a:ext cx="1328340" cy="403719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OS image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DA47D34D-81B8-14BA-AD26-D571C39E83DF}"/>
              </a:ext>
            </a:extLst>
          </p:cNvPr>
          <p:cNvSpPr/>
          <p:nvPr/>
        </p:nvSpPr>
        <p:spPr bwMode="auto">
          <a:xfrm>
            <a:off x="674094" y="5016889"/>
            <a:ext cx="3560483" cy="766406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1371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Machine Operating System 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5C79EAF-16A7-C22A-0812-DF0425EEC3EE}"/>
              </a:ext>
            </a:extLst>
          </p:cNvPr>
          <p:cNvSpPr/>
          <p:nvPr/>
        </p:nvSpPr>
        <p:spPr bwMode="auto">
          <a:xfrm>
            <a:off x="674093" y="5839448"/>
            <a:ext cx="3560483" cy="475413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F18CB6D2-79B1-1A0B-144E-BB1ED46BA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143" y="5370666"/>
            <a:ext cx="365760" cy="36576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0B0315F7-FA90-BCF4-6262-CB7DF68A4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143" y="5903061"/>
            <a:ext cx="365760" cy="365760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8CDF53F7-FC16-7B85-AF08-712EE1AADFCD}"/>
              </a:ext>
            </a:extLst>
          </p:cNvPr>
          <p:cNvSpPr/>
          <p:nvPr/>
        </p:nvSpPr>
        <p:spPr bwMode="auto">
          <a:xfrm>
            <a:off x="1860720" y="5134612"/>
            <a:ext cx="1187228" cy="229958"/>
          </a:xfrm>
          <a:prstGeom prst="roundRect">
            <a:avLst>
              <a:gd name="adj" fmla="val 4645"/>
            </a:avLst>
          </a:prstGeom>
          <a:solidFill>
            <a:srgbClr val="D9F5FF"/>
          </a:solidFill>
          <a:ln w="1270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MOC agent 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6FFA455-D27C-A5EC-5568-0B0A5BD5F4FD}"/>
              </a:ext>
            </a:extLst>
          </p:cNvPr>
          <p:cNvSpPr/>
          <p:nvPr/>
        </p:nvSpPr>
        <p:spPr bwMode="auto">
          <a:xfrm>
            <a:off x="4316626" y="5016889"/>
            <a:ext cx="3560483" cy="766406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1371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Machine Operating System 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C8E58A8-4014-0F5B-5C2E-3EBB590B3566}"/>
              </a:ext>
            </a:extLst>
          </p:cNvPr>
          <p:cNvSpPr/>
          <p:nvPr/>
        </p:nvSpPr>
        <p:spPr bwMode="auto">
          <a:xfrm>
            <a:off x="4316625" y="5839448"/>
            <a:ext cx="3560483" cy="475413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67EDBC47-E512-A0A2-7F4F-FFEC9B0A3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8675" y="5370666"/>
            <a:ext cx="365760" cy="36576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42411A9-4D15-5E2D-2139-FE6C8C7A4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8675" y="5903061"/>
            <a:ext cx="365760" cy="365760"/>
          </a:xfrm>
          <a:prstGeom prst="rect">
            <a:avLst/>
          </a:prstGeom>
        </p:spPr>
      </p:pic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F6CE39EF-3131-F208-B7A2-2E84E54ADA46}"/>
              </a:ext>
            </a:extLst>
          </p:cNvPr>
          <p:cNvSpPr/>
          <p:nvPr/>
        </p:nvSpPr>
        <p:spPr bwMode="auto">
          <a:xfrm>
            <a:off x="5503252" y="5134612"/>
            <a:ext cx="1187228" cy="229958"/>
          </a:xfrm>
          <a:prstGeom prst="roundRect">
            <a:avLst>
              <a:gd name="adj" fmla="val 4645"/>
            </a:avLst>
          </a:prstGeom>
          <a:solidFill>
            <a:srgbClr val="D9F5FF"/>
          </a:solidFill>
          <a:ln w="1270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MOC agent 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862F308-F856-D0F5-F9CF-5955EB15969C}"/>
              </a:ext>
            </a:extLst>
          </p:cNvPr>
          <p:cNvSpPr/>
          <p:nvPr/>
        </p:nvSpPr>
        <p:spPr bwMode="auto">
          <a:xfrm>
            <a:off x="7959158" y="5016889"/>
            <a:ext cx="3560483" cy="766406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1371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Machine Operating System 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A3F4B2BD-94C7-DF37-6A28-B8EAE78EA710}"/>
              </a:ext>
            </a:extLst>
          </p:cNvPr>
          <p:cNvSpPr/>
          <p:nvPr/>
        </p:nvSpPr>
        <p:spPr bwMode="auto">
          <a:xfrm>
            <a:off x="7959157" y="5839448"/>
            <a:ext cx="3560483" cy="475413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1397373E-3A03-AC77-141F-220A92FAA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1207" y="5370666"/>
            <a:ext cx="365760" cy="36576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6D1BE9A5-C1F1-FBFB-E92B-0D25CE1F0D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41207" y="5903061"/>
            <a:ext cx="365760" cy="365760"/>
          </a:xfrm>
          <a:prstGeom prst="rect">
            <a:avLst/>
          </a:prstGeom>
        </p:spPr>
      </p:pic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BBA5424-AA94-3CDA-0C60-748C6D52E0BB}"/>
              </a:ext>
            </a:extLst>
          </p:cNvPr>
          <p:cNvSpPr/>
          <p:nvPr/>
        </p:nvSpPr>
        <p:spPr bwMode="auto">
          <a:xfrm>
            <a:off x="9145784" y="5134612"/>
            <a:ext cx="1187228" cy="229958"/>
          </a:xfrm>
          <a:prstGeom prst="roundRect">
            <a:avLst>
              <a:gd name="adj" fmla="val 4645"/>
            </a:avLst>
          </a:prstGeom>
          <a:solidFill>
            <a:srgbClr val="D9F5FF"/>
          </a:solidFill>
          <a:ln w="1270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MOC agent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2565DAA-A5E3-FA59-CDFC-12AFC82470EE}"/>
              </a:ext>
            </a:extLst>
          </p:cNvPr>
          <p:cNvSpPr/>
          <p:nvPr/>
        </p:nvSpPr>
        <p:spPr bwMode="auto">
          <a:xfrm>
            <a:off x="4320092" y="4193928"/>
            <a:ext cx="3557016" cy="570422"/>
          </a:xfrm>
          <a:prstGeom prst="roundRect">
            <a:avLst>
              <a:gd name="adj" fmla="val 4645"/>
            </a:avLst>
          </a:prstGeom>
          <a:solidFill>
            <a:srgbClr val="D9F5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MOC Agent Clustered Service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A331004-EAFE-2141-5304-46C0B72EFAA7}"/>
              </a:ext>
            </a:extLst>
          </p:cNvPr>
          <p:cNvCxnSpPr>
            <a:cxnSpLocks/>
            <a:stCxn id="12" idx="2"/>
            <a:endCxn id="77" idx="0"/>
          </p:cNvCxnSpPr>
          <p:nvPr/>
        </p:nvCxnSpPr>
        <p:spPr>
          <a:xfrm rot="5400000">
            <a:off x="4091336" y="3127348"/>
            <a:ext cx="370262" cy="3644266"/>
          </a:xfrm>
          <a:prstGeom prst="bentConnector3">
            <a:avLst>
              <a:gd name="adj1" fmla="val 40122"/>
            </a:avLst>
          </a:prstGeom>
          <a:ln w="12700">
            <a:solidFill>
              <a:srgbClr val="E000F8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757E677-C2DF-43B4-2708-1A74684747EF}"/>
              </a:ext>
            </a:extLst>
          </p:cNvPr>
          <p:cNvCxnSpPr>
            <a:cxnSpLocks/>
            <a:stCxn id="12" idx="2"/>
            <a:endCxn id="67" idx="0"/>
          </p:cNvCxnSpPr>
          <p:nvPr/>
        </p:nvCxnSpPr>
        <p:spPr>
          <a:xfrm rot="16200000" flipH="1">
            <a:off x="7733868" y="3129082"/>
            <a:ext cx="370262" cy="3640798"/>
          </a:xfrm>
          <a:prstGeom prst="bentConnector3">
            <a:avLst>
              <a:gd name="adj1" fmla="val 39710"/>
            </a:avLst>
          </a:prstGeom>
          <a:ln w="12700">
            <a:solidFill>
              <a:srgbClr val="E000F8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C155A2-F4C2-E4D0-FD85-F549C387502D}"/>
              </a:ext>
            </a:extLst>
          </p:cNvPr>
          <p:cNvCxnSpPr>
            <a:cxnSpLocks/>
            <a:stCxn id="72" idx="0"/>
            <a:endCxn id="12" idx="2"/>
          </p:cNvCxnSpPr>
          <p:nvPr/>
        </p:nvCxnSpPr>
        <p:spPr>
          <a:xfrm flipV="1">
            <a:off x="6096866" y="4764350"/>
            <a:ext cx="1734" cy="370262"/>
          </a:xfrm>
          <a:prstGeom prst="straightConnector1">
            <a:avLst/>
          </a:prstGeom>
          <a:ln w="12700">
            <a:solidFill>
              <a:srgbClr val="E000F8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C62B319-909D-E980-78C1-267E38A26C3F}"/>
              </a:ext>
            </a:extLst>
          </p:cNvPr>
          <p:cNvSpPr/>
          <p:nvPr/>
        </p:nvSpPr>
        <p:spPr bwMode="auto">
          <a:xfrm>
            <a:off x="677560" y="3328297"/>
            <a:ext cx="3557016" cy="1257876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 Resource Bridge (ARB)</a:t>
            </a:r>
            <a:endParaRPr kumimoji="0" lang="en-DE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4DF238F-BDE5-8D5A-D774-556EEFE7E0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423" y="3399952"/>
            <a:ext cx="457200" cy="4572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79AC3A1-A39E-AF34-11F8-02A2BB5BA397}"/>
              </a:ext>
            </a:extLst>
          </p:cNvPr>
          <p:cNvGrpSpPr/>
          <p:nvPr/>
        </p:nvGrpSpPr>
        <p:grpSpPr>
          <a:xfrm>
            <a:off x="1258412" y="3815920"/>
            <a:ext cx="2385510" cy="441854"/>
            <a:chOff x="3442632" y="2538313"/>
            <a:chExt cx="2385510" cy="44185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AC6F80E-C919-8AB4-C2DB-9AFAAE32FB86}"/>
                </a:ext>
              </a:extLst>
            </p:cNvPr>
            <p:cNvSpPr/>
            <p:nvPr/>
          </p:nvSpPr>
          <p:spPr bwMode="auto">
            <a:xfrm>
              <a:off x="3442632" y="2538313"/>
              <a:ext cx="2385510" cy="441854"/>
            </a:xfrm>
            <a:prstGeom prst="roundRect">
              <a:avLst>
                <a:gd name="adj" fmla="val 4645"/>
              </a:avLst>
            </a:prstGeom>
            <a:solidFill>
              <a:schemeClr val="tx1">
                <a:lumMod val="95000"/>
              </a:schemeClr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Custom Location</a:t>
              </a: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CC5C1BBE-79BF-3B39-17D8-145445AF2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80900" y="2580685"/>
              <a:ext cx="365760" cy="365760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E61C8306-0BEA-9CFD-3E34-1E0C38A286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97292" y="3406415"/>
            <a:ext cx="274320" cy="2743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A3C1A9B-AC3F-E2CA-1CD5-D44A561CE7B2}"/>
              </a:ext>
            </a:extLst>
          </p:cNvPr>
          <p:cNvSpPr/>
          <p:nvPr/>
        </p:nvSpPr>
        <p:spPr bwMode="auto">
          <a:xfrm>
            <a:off x="4316625" y="2392499"/>
            <a:ext cx="3557016" cy="698533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Virtual machines as Arc VMs</a:t>
            </a:r>
            <a:endParaRPr kumimoji="0" lang="en-DE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E100DD-4241-0FD7-3D52-175CB0BAB54D}"/>
              </a:ext>
            </a:extLst>
          </p:cNvPr>
          <p:cNvGrpSpPr/>
          <p:nvPr/>
        </p:nvGrpSpPr>
        <p:grpSpPr>
          <a:xfrm>
            <a:off x="5276825" y="1318764"/>
            <a:ext cx="1595718" cy="776882"/>
            <a:chOff x="5218427" y="1133500"/>
            <a:chExt cx="1595718" cy="776882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FED8A44A-A66A-DD37-00E2-86F5035888A6}"/>
                </a:ext>
              </a:extLst>
            </p:cNvPr>
            <p:cNvSpPr/>
            <p:nvPr/>
          </p:nvSpPr>
          <p:spPr bwMode="auto">
            <a:xfrm>
              <a:off x="5218427" y="1133500"/>
              <a:ext cx="1595718" cy="776882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services</a:t>
              </a:r>
              <a:endParaRPr kumimoji="0" lang="en-DE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BB46614-4CD9-3D63-3445-082F195DFCF2}"/>
                </a:ext>
              </a:extLst>
            </p:cNvPr>
            <p:cNvGrpSpPr/>
            <p:nvPr/>
          </p:nvGrpSpPr>
          <p:grpSpPr>
            <a:xfrm>
              <a:off x="5429667" y="1516285"/>
              <a:ext cx="1202415" cy="275601"/>
              <a:chOff x="5307694" y="1160174"/>
              <a:chExt cx="1202415" cy="275601"/>
            </a:xfrm>
          </p:grpSpPr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69469109-7287-11A1-C48D-2029CF914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307694" y="1160174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38DD245B-DA30-3909-A5D6-1423E2439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932292" y="1160174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F26A2C17-F19C-C790-FC23-498D820CB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5619993" y="1160174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6D8CE2BC-678C-CD3C-2F6A-73FD19DBD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235789" y="1161455"/>
                <a:ext cx="274320" cy="274320"/>
              </a:xfrm>
              <a:prstGeom prst="rect">
                <a:avLst/>
              </a:prstGeom>
            </p:spPr>
          </p:pic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22BD42-E6CF-2D2F-A210-D27716915A4D}"/>
              </a:ext>
            </a:extLst>
          </p:cNvPr>
          <p:cNvGrpSpPr/>
          <p:nvPr/>
        </p:nvGrpSpPr>
        <p:grpSpPr>
          <a:xfrm>
            <a:off x="1063949" y="1312813"/>
            <a:ext cx="2786292" cy="782833"/>
            <a:chOff x="1063505" y="1127549"/>
            <a:chExt cx="2786292" cy="78283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3919D703-30EB-7CC3-EC92-F7AABAEEB101}"/>
                </a:ext>
              </a:extLst>
            </p:cNvPr>
            <p:cNvSpPr/>
            <p:nvPr/>
          </p:nvSpPr>
          <p:spPr bwMode="auto">
            <a:xfrm>
              <a:off x="1063505" y="1127549"/>
              <a:ext cx="2786292" cy="782833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Local Cloud Deployment</a:t>
              </a:r>
              <a:endParaRPr kumimoji="0" lang="en-DE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EA823BB-46C0-9189-D3E8-66C5FAAF4B02}"/>
                </a:ext>
              </a:extLst>
            </p:cNvPr>
            <p:cNvGrpSpPr/>
            <p:nvPr/>
          </p:nvGrpSpPr>
          <p:grpSpPr>
            <a:xfrm>
              <a:off x="2049121" y="1455328"/>
              <a:ext cx="815059" cy="368028"/>
              <a:chOff x="3974517" y="1819360"/>
              <a:chExt cx="815059" cy="368028"/>
            </a:xfrm>
          </p:grpSpPr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D0CAB3AB-D089-A42C-E75F-0E5B0B6B6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974517" y="1821628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77F6F178-87DD-13F8-099F-4D1AA1E33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423816" y="1819360"/>
                <a:ext cx="365760" cy="365760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E2A1C6-AF76-5FD0-0C8B-23C4420DE36D}"/>
              </a:ext>
            </a:extLst>
          </p:cNvPr>
          <p:cNvGrpSpPr/>
          <p:nvPr/>
        </p:nvGrpSpPr>
        <p:grpSpPr>
          <a:xfrm>
            <a:off x="8344517" y="1312813"/>
            <a:ext cx="2786292" cy="782833"/>
            <a:chOff x="7488322" y="1127549"/>
            <a:chExt cx="2786292" cy="78283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2746BE7-558C-22B0-7490-8DEE09B6C7D6}"/>
                </a:ext>
              </a:extLst>
            </p:cNvPr>
            <p:cNvSpPr/>
            <p:nvPr/>
          </p:nvSpPr>
          <p:spPr bwMode="auto">
            <a:xfrm>
              <a:off x="7488322" y="1127549"/>
              <a:ext cx="2786292" cy="782833"/>
            </a:xfrm>
            <a:prstGeom prst="roundRect">
              <a:avLst>
                <a:gd name="adj" fmla="val 4645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VM Image Gallery</a:t>
              </a:r>
              <a:endParaRPr kumimoji="0" lang="en-DE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5D1AB115-D96D-C408-F177-F7FC9027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698588" y="1456015"/>
              <a:ext cx="365760" cy="365760"/>
            </a:xfrm>
            <a:prstGeom prst="rect">
              <a:avLst/>
            </a:prstGeom>
          </p:spPr>
        </p:pic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07E9D9-A0B0-5576-D209-C8A5A6A57EE8}"/>
              </a:ext>
            </a:extLst>
          </p:cNvPr>
          <p:cNvCxnSpPr>
            <a:cxnSpLocks/>
            <a:stCxn id="48" idx="2"/>
            <a:endCxn id="16" idx="0"/>
          </p:cNvCxnSpPr>
          <p:nvPr/>
        </p:nvCxnSpPr>
        <p:spPr>
          <a:xfrm flipH="1">
            <a:off x="2456068" y="2095646"/>
            <a:ext cx="1027" cy="1232651"/>
          </a:xfrm>
          <a:prstGeom prst="straightConnector1">
            <a:avLst/>
          </a:prstGeom>
          <a:ln w="12700"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C884151-CA5D-D604-3328-9E39DB4A78AE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V="1">
            <a:off x="3755944" y="1851271"/>
            <a:ext cx="1043808" cy="3641505"/>
          </a:xfrm>
          <a:prstGeom prst="bentConnector2">
            <a:avLst/>
          </a:prstGeom>
          <a:ln w="127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1BB8C1D-1203-2E12-2674-7559B910BC43}"/>
              </a:ext>
            </a:extLst>
          </p:cNvPr>
          <p:cNvSpPr txBox="1"/>
          <p:nvPr/>
        </p:nvSpPr>
        <p:spPr>
          <a:xfrm>
            <a:off x="541677" y="2403422"/>
            <a:ext cx="195866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800">
                <a:latin typeface="+mj-lt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MOC agents and Arc Resource Bridge installed during cloud deployment, a Custom Location resource is created in Azure that points to the specific Azure Local instance.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31CC0E-C8F7-DDA0-AF39-60C9A5EC432A}"/>
              </a:ext>
            </a:extLst>
          </p:cNvPr>
          <p:cNvSpPr txBox="1"/>
          <p:nvPr/>
        </p:nvSpPr>
        <p:spPr>
          <a:xfrm>
            <a:off x="6880316" y="3386662"/>
            <a:ext cx="112663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anose="020B0502040204020203" pitchFamily="34" charset="0"/>
              </a:rPr>
              <a:t>User creates logical networks and storage paths to store VM images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3183D2-5BF7-DF80-1BFF-0CDEA9B79C21}"/>
              </a:ext>
            </a:extLst>
          </p:cNvPr>
          <p:cNvSpPr txBox="1"/>
          <p:nvPr/>
        </p:nvSpPr>
        <p:spPr>
          <a:xfrm>
            <a:off x="4011796" y="912241"/>
            <a:ext cx="41257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anose="020B0502040204020203" pitchFamily="34" charset="0"/>
              </a:rPr>
              <a:t>Arc extensions for Azure services (i.e. Azure Monitor, Azure Policy, Microsoft Defender, etc.) available for VM compliance, governance, and security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FEDDE033-A8E5-18FC-FEC6-3EA7D976230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192225" y="968072"/>
            <a:ext cx="394948" cy="394948"/>
          </a:xfrm>
          <a:prstGeom prst="rect">
            <a:avLst/>
          </a:prstGeom>
        </p:spPr>
      </p:pic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6099B1D1-8969-66FC-5907-A3CB52591BBE}"/>
              </a:ext>
            </a:extLst>
          </p:cNvPr>
          <p:cNvSpPr/>
          <p:nvPr/>
        </p:nvSpPr>
        <p:spPr bwMode="auto">
          <a:xfrm>
            <a:off x="6630267" y="3559958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00F5BE4D-975E-98ED-74B5-0AD499F06009}"/>
              </a:ext>
            </a:extLst>
          </p:cNvPr>
          <p:cNvSpPr/>
          <p:nvPr/>
        </p:nvSpPr>
        <p:spPr bwMode="auto">
          <a:xfrm>
            <a:off x="2544584" y="2624462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5FD7B386-329E-288F-502E-CA832447798D}"/>
              </a:ext>
            </a:extLst>
          </p:cNvPr>
          <p:cNvSpPr/>
          <p:nvPr/>
        </p:nvSpPr>
        <p:spPr bwMode="auto">
          <a:xfrm>
            <a:off x="11120430" y="2484248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F082FC27-7C47-E803-B101-90E5CABBD0B8}"/>
              </a:ext>
            </a:extLst>
          </p:cNvPr>
          <p:cNvSpPr/>
          <p:nvPr/>
        </p:nvSpPr>
        <p:spPr bwMode="auto">
          <a:xfrm>
            <a:off x="4372513" y="1278649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C3A725-95C3-50B9-F3FB-40EC09468A73}"/>
              </a:ext>
            </a:extLst>
          </p:cNvPr>
          <p:cNvSpPr txBox="1"/>
          <p:nvPr/>
        </p:nvSpPr>
        <p:spPr>
          <a:xfrm>
            <a:off x="7873641" y="2375600"/>
            <a:ext cx="15418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anose="020B0502040204020203" pitchFamily="34" charset="0"/>
              </a:rPr>
              <a:t>User creates VM using VM image, network, and storage, using Custom Location as deployment target. VMs are configured automatically with Arc agent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953629A-9FED-BD6D-D6C1-0A1682AAE58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514345" y="3626504"/>
            <a:ext cx="274320" cy="274320"/>
          </a:xfrm>
          <a:prstGeom prst="rect">
            <a:avLst/>
          </a:prstGeom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CF15BE6-F762-3F27-2B05-A57F309F701E}"/>
              </a:ext>
            </a:extLst>
          </p:cNvPr>
          <p:cNvCxnSpPr>
            <a:cxnSpLocks/>
            <a:stCxn id="8" idx="0"/>
            <a:endCxn id="46" idx="2"/>
          </p:cNvCxnSpPr>
          <p:nvPr/>
        </p:nvCxnSpPr>
        <p:spPr>
          <a:xfrm rot="5400000" flipH="1" flipV="1">
            <a:off x="8814808" y="2405441"/>
            <a:ext cx="1232650" cy="613060"/>
          </a:xfrm>
          <a:prstGeom prst="bentConnector3">
            <a:avLst>
              <a:gd name="adj1" fmla="val 18061"/>
            </a:avLst>
          </a:prstGeom>
          <a:ln w="127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F58BA0B-EA4A-100A-52F7-7665B3885E49}"/>
              </a:ext>
            </a:extLst>
          </p:cNvPr>
          <p:cNvSpPr/>
          <p:nvPr/>
        </p:nvSpPr>
        <p:spPr bwMode="auto">
          <a:xfrm>
            <a:off x="10347631" y="3328296"/>
            <a:ext cx="1213172" cy="1257125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Network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4911A50-CB2A-60C9-4D23-6AF3BD0B18AE}"/>
              </a:ext>
            </a:extLst>
          </p:cNvPr>
          <p:cNvGrpSpPr/>
          <p:nvPr/>
        </p:nvGrpSpPr>
        <p:grpSpPr>
          <a:xfrm>
            <a:off x="10532065" y="3573482"/>
            <a:ext cx="844303" cy="740664"/>
            <a:chOff x="13680861" y="2714115"/>
            <a:chExt cx="1034331" cy="862789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95AB2B6-F0F7-2AB3-5220-E4AB782DB543}"/>
                </a:ext>
              </a:extLst>
            </p:cNvPr>
            <p:cNvSpPr/>
            <p:nvPr/>
          </p:nvSpPr>
          <p:spPr bwMode="auto">
            <a:xfrm>
              <a:off x="13680861" y="2714115"/>
              <a:ext cx="1034331" cy="403719"/>
            </a:xfrm>
            <a:prstGeom prst="roundRect">
              <a:avLst>
                <a:gd name="adj" fmla="val 4645"/>
              </a:avLst>
            </a:prstGeom>
            <a:solidFill>
              <a:schemeClr val="tx1">
                <a:lumMod val="95000"/>
              </a:schemeClr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Virtual network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418D0BC-0058-24CC-ED0A-9048A3602C4C}"/>
                </a:ext>
              </a:extLst>
            </p:cNvPr>
            <p:cNvSpPr/>
            <p:nvPr/>
          </p:nvSpPr>
          <p:spPr bwMode="auto">
            <a:xfrm>
              <a:off x="13680861" y="3173185"/>
              <a:ext cx="1034331" cy="403719"/>
            </a:xfrm>
            <a:prstGeom prst="roundRect">
              <a:avLst>
                <a:gd name="adj" fmla="val 4645"/>
              </a:avLst>
            </a:prstGeom>
            <a:solidFill>
              <a:schemeClr val="tx1">
                <a:lumMod val="95000"/>
              </a:schemeClr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vNIC</a:t>
              </a: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75743B-8088-DE02-B179-1F047D4ECDDA}"/>
              </a:ext>
            </a:extLst>
          </p:cNvPr>
          <p:cNvCxnSpPr>
            <a:cxnSpLocks/>
            <a:stCxn id="42" idx="0"/>
            <a:endCxn id="46" idx="2"/>
          </p:cNvCxnSpPr>
          <p:nvPr/>
        </p:nvCxnSpPr>
        <p:spPr>
          <a:xfrm rot="16200000" flipV="1">
            <a:off x="9729615" y="2103694"/>
            <a:ext cx="1232650" cy="1216554"/>
          </a:xfrm>
          <a:prstGeom prst="bentConnector3">
            <a:avLst>
              <a:gd name="adj1" fmla="val 17545"/>
            </a:avLst>
          </a:prstGeom>
          <a:ln w="127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60C06137-1B55-3760-C1AE-B51D7DCDCC72}"/>
              </a:ext>
            </a:extLst>
          </p:cNvPr>
          <p:cNvSpPr/>
          <p:nvPr/>
        </p:nvSpPr>
        <p:spPr bwMode="auto">
          <a:xfrm>
            <a:off x="9602375" y="2966734"/>
            <a:ext cx="274320" cy="274320"/>
          </a:xfrm>
          <a:prstGeom prst="flowChartConnector">
            <a:avLst/>
          </a:prstGeom>
          <a:solidFill>
            <a:srgbClr val="99CC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02DE5CB-8182-F605-2A9F-35DD9396CAA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30506" y="6378474"/>
            <a:ext cx="365760" cy="36576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51D90ACE-8DBA-B1D7-5BE2-0E90F1AFAF7C}"/>
              </a:ext>
            </a:extLst>
          </p:cNvPr>
          <p:cNvGrpSpPr/>
          <p:nvPr/>
        </p:nvGrpSpPr>
        <p:grpSpPr>
          <a:xfrm>
            <a:off x="5430896" y="2689067"/>
            <a:ext cx="1321864" cy="365760"/>
            <a:chOff x="5259465" y="2695271"/>
            <a:chExt cx="1321864" cy="365760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159BD9C3-B226-9B15-0D90-17EA2EE7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5259465" y="2695271"/>
              <a:ext cx="365760" cy="365760"/>
            </a:xfrm>
            <a:prstGeom prst="rect">
              <a:avLst/>
            </a:prstGeom>
          </p:spPr>
        </p:pic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1982F9C9-C5A9-3D50-35BF-95D4B41AA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5737517" y="2695271"/>
              <a:ext cx="365760" cy="365760"/>
            </a:xfrm>
            <a:prstGeom prst="rect">
              <a:avLst/>
            </a:prstGeom>
          </p:spPr>
        </p:pic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2CF7E132-AB19-79D5-4340-7E3D104C2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6215569" y="2695271"/>
              <a:ext cx="365760" cy="365760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73351264-50C5-0437-6373-68DCA2EC9FE4}"/>
              </a:ext>
            </a:extLst>
          </p:cNvPr>
          <p:cNvSpPr txBox="1"/>
          <p:nvPr/>
        </p:nvSpPr>
        <p:spPr>
          <a:xfrm>
            <a:off x="9733171" y="2403422"/>
            <a:ext cx="1406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anose="020B0502040204020203" pitchFamily="34" charset="0"/>
              </a:rPr>
              <a:t>User downloads image from Azure Marketplace on to Azure Local instance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DA30F31A-988D-D644-2994-560E143B7C8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353760" y="3295703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20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Local – Monitoring flow architecture</a:t>
            </a:r>
          </a:p>
        </p:txBody>
      </p:sp>
      <p:sp>
        <p:nvSpPr>
          <p:cNvPr id="451" name="Rectangle: Rounded Corners 450">
            <a:extLst>
              <a:ext uri="{FF2B5EF4-FFF2-40B4-BE49-F238E27FC236}">
                <a16:creationId xmlns:a16="http://schemas.microsoft.com/office/drawing/2014/main" id="{1CFF80C6-963C-B9A7-8BDB-A8C271ABA6B9}"/>
              </a:ext>
            </a:extLst>
          </p:cNvPr>
          <p:cNvSpPr/>
          <p:nvPr/>
        </p:nvSpPr>
        <p:spPr bwMode="auto">
          <a:xfrm>
            <a:off x="4287057" y="1971216"/>
            <a:ext cx="1689228" cy="1075828"/>
          </a:xfrm>
          <a:prstGeom prst="roundRect">
            <a:avLst>
              <a:gd name="adj" fmla="val 3500"/>
            </a:avLst>
          </a:prstGeom>
          <a:solidFill>
            <a:schemeClr val="tx2">
              <a:lumMod val="9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Log Analytics workspace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522" name="Rectangle: Rounded Corners 521">
            <a:extLst>
              <a:ext uri="{FF2B5EF4-FFF2-40B4-BE49-F238E27FC236}">
                <a16:creationId xmlns:a16="http://schemas.microsoft.com/office/drawing/2014/main" id="{BE6D5EA8-94FD-044B-C877-F8D9412A7BEE}"/>
              </a:ext>
            </a:extLst>
          </p:cNvPr>
          <p:cNvSpPr/>
          <p:nvPr/>
        </p:nvSpPr>
        <p:spPr bwMode="auto">
          <a:xfrm>
            <a:off x="222228" y="3790038"/>
            <a:ext cx="11747543" cy="2998976"/>
          </a:xfrm>
          <a:prstGeom prst="roundRect">
            <a:avLst>
              <a:gd name="adj" fmla="val 4645"/>
            </a:avLst>
          </a:prstGeom>
          <a:solidFill>
            <a:schemeClr val="tx2">
              <a:lumMod val="9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instance</a:t>
            </a:r>
          </a:p>
        </p:txBody>
      </p:sp>
      <p:sp>
        <p:nvSpPr>
          <p:cNvPr id="551" name="Rectangle: Rounded Corners 550">
            <a:extLst>
              <a:ext uri="{FF2B5EF4-FFF2-40B4-BE49-F238E27FC236}">
                <a16:creationId xmlns:a16="http://schemas.microsoft.com/office/drawing/2014/main" id="{E4E4ECBD-E99B-1BCD-ECBD-885F820D7BE5}"/>
              </a:ext>
            </a:extLst>
          </p:cNvPr>
          <p:cNvSpPr/>
          <p:nvPr/>
        </p:nvSpPr>
        <p:spPr bwMode="auto">
          <a:xfrm>
            <a:off x="615696" y="3927414"/>
            <a:ext cx="1811366" cy="1283448"/>
          </a:xfrm>
          <a:prstGeom prst="roundRect">
            <a:avLst>
              <a:gd name="adj" fmla="val 3500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552" name="Rectangle: Rounded Corners 551">
            <a:extLst>
              <a:ext uri="{FF2B5EF4-FFF2-40B4-BE49-F238E27FC236}">
                <a16:creationId xmlns:a16="http://schemas.microsoft.com/office/drawing/2014/main" id="{F060725D-EF71-9A24-A72F-2B50C12E7711}"/>
              </a:ext>
            </a:extLst>
          </p:cNvPr>
          <p:cNvSpPr/>
          <p:nvPr/>
        </p:nvSpPr>
        <p:spPr bwMode="auto">
          <a:xfrm>
            <a:off x="2486949" y="3932100"/>
            <a:ext cx="1689230" cy="1278762"/>
          </a:xfrm>
          <a:prstGeom prst="roundRect">
            <a:avLst>
              <a:gd name="adj" fmla="val 3500"/>
            </a:avLst>
          </a:prstGeom>
          <a:solidFill>
            <a:srgbClr val="C1EF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Monitor </a:t>
            </a:r>
            <a:b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Windows Agent extension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6452C308-24B5-74A1-7C0D-18E107406444}"/>
              </a:ext>
            </a:extLst>
          </p:cNvPr>
          <p:cNvGrpSpPr/>
          <p:nvPr/>
        </p:nvGrpSpPr>
        <p:grpSpPr>
          <a:xfrm>
            <a:off x="697745" y="4028769"/>
            <a:ext cx="1647269" cy="1080737"/>
            <a:chOff x="2415857" y="2265606"/>
            <a:chExt cx="1909060" cy="1080737"/>
          </a:xfrm>
        </p:grpSpPr>
        <p:sp>
          <p:nvSpPr>
            <p:cNvPr id="561" name="Rectangle: Rounded Corners 560">
              <a:extLst>
                <a:ext uri="{FF2B5EF4-FFF2-40B4-BE49-F238E27FC236}">
                  <a16:creationId xmlns:a16="http://schemas.microsoft.com/office/drawing/2014/main" id="{A6461DBF-1D58-6E34-68BC-6386DF22A068}"/>
                </a:ext>
              </a:extLst>
            </p:cNvPr>
            <p:cNvSpPr/>
            <p:nvPr/>
          </p:nvSpPr>
          <p:spPr bwMode="auto">
            <a:xfrm>
              <a:off x="2415857" y="2265606"/>
              <a:ext cx="1909060" cy="481409"/>
            </a:xfrm>
            <a:prstGeom prst="roundRect">
              <a:avLst>
                <a:gd name="adj" fmla="val 3500"/>
              </a:avLst>
            </a:prstGeom>
            <a:solidFill>
              <a:schemeClr val="tx1">
                <a:lumMod val="95000"/>
              </a:schemeClr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4572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 Telemetry and Diagnostics extensions</a:t>
              </a:r>
              <a:endParaRPr kumimoji="0" lang="en-US" sz="8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sp>
          <p:nvSpPr>
            <p:cNvPr id="562" name="Rectangle: Rounded Corners 561">
              <a:extLst>
                <a:ext uri="{FF2B5EF4-FFF2-40B4-BE49-F238E27FC236}">
                  <a16:creationId xmlns:a16="http://schemas.microsoft.com/office/drawing/2014/main" id="{FB84C8DA-8180-BD37-13D0-A4130B2FE84B}"/>
                </a:ext>
              </a:extLst>
            </p:cNvPr>
            <p:cNvSpPr/>
            <p:nvPr/>
          </p:nvSpPr>
          <p:spPr bwMode="auto">
            <a:xfrm>
              <a:off x="2415857" y="2864934"/>
              <a:ext cx="1909059" cy="481409"/>
            </a:xfrm>
            <a:prstGeom prst="roundRect">
              <a:avLst>
                <a:gd name="adj" fmla="val 3500"/>
              </a:avLst>
            </a:prstGeom>
            <a:solidFill>
              <a:schemeClr val="tx1">
                <a:lumMod val="95000"/>
              </a:schemeClr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4572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Alerts extension</a:t>
              </a: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</p:grpSp>
      <p:sp>
        <p:nvSpPr>
          <p:cNvPr id="554" name="Rectangle: Rounded Corners 553">
            <a:extLst>
              <a:ext uri="{FF2B5EF4-FFF2-40B4-BE49-F238E27FC236}">
                <a16:creationId xmlns:a16="http://schemas.microsoft.com/office/drawing/2014/main" id="{9DD7D0C3-B5BD-045B-3845-2BE38E4A63CD}"/>
              </a:ext>
            </a:extLst>
          </p:cNvPr>
          <p:cNvSpPr/>
          <p:nvPr/>
        </p:nvSpPr>
        <p:spPr bwMode="auto">
          <a:xfrm>
            <a:off x="615696" y="5283617"/>
            <a:ext cx="3560483" cy="475413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Machine Operating System </a:t>
            </a:r>
          </a:p>
        </p:txBody>
      </p:sp>
      <p:sp>
        <p:nvSpPr>
          <p:cNvPr id="555" name="Rectangle: Rounded Corners 554">
            <a:extLst>
              <a:ext uri="{FF2B5EF4-FFF2-40B4-BE49-F238E27FC236}">
                <a16:creationId xmlns:a16="http://schemas.microsoft.com/office/drawing/2014/main" id="{3D39D2DC-7516-1082-19C2-1DEE63DAAE61}"/>
              </a:ext>
            </a:extLst>
          </p:cNvPr>
          <p:cNvSpPr/>
          <p:nvPr/>
        </p:nvSpPr>
        <p:spPr bwMode="auto">
          <a:xfrm>
            <a:off x="615695" y="5815184"/>
            <a:ext cx="3560483" cy="475413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</a:t>
            </a:r>
          </a:p>
        </p:txBody>
      </p:sp>
      <p:pic>
        <p:nvPicPr>
          <p:cNvPr id="556" name="Graphic 555">
            <a:extLst>
              <a:ext uri="{FF2B5EF4-FFF2-40B4-BE49-F238E27FC236}">
                <a16:creationId xmlns:a16="http://schemas.microsoft.com/office/drawing/2014/main" id="{6154FDC3-20C5-158C-C719-9731BF510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2964" y="4495616"/>
            <a:ext cx="457200" cy="457200"/>
          </a:xfrm>
          <a:prstGeom prst="rect">
            <a:avLst/>
          </a:prstGeom>
        </p:spPr>
      </p:pic>
      <p:pic>
        <p:nvPicPr>
          <p:cNvPr id="557" name="Graphic 556">
            <a:extLst>
              <a:ext uri="{FF2B5EF4-FFF2-40B4-BE49-F238E27FC236}">
                <a16:creationId xmlns:a16="http://schemas.microsoft.com/office/drawing/2014/main" id="{202788A1-7819-E235-F304-975B448D9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19447" y="4714810"/>
            <a:ext cx="365760" cy="365760"/>
          </a:xfrm>
          <a:prstGeom prst="rect">
            <a:avLst/>
          </a:prstGeom>
        </p:spPr>
      </p:pic>
      <p:pic>
        <p:nvPicPr>
          <p:cNvPr id="558" name="Graphic 557">
            <a:extLst>
              <a:ext uri="{FF2B5EF4-FFF2-40B4-BE49-F238E27FC236}">
                <a16:creationId xmlns:a16="http://schemas.microsoft.com/office/drawing/2014/main" id="{328E04B2-7EAA-645B-625C-14F44E07DC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18123" y="4086593"/>
            <a:ext cx="365760" cy="365760"/>
          </a:xfrm>
          <a:prstGeom prst="rect">
            <a:avLst/>
          </a:prstGeom>
        </p:spPr>
      </p:pic>
      <p:pic>
        <p:nvPicPr>
          <p:cNvPr id="559" name="Graphic 558">
            <a:extLst>
              <a:ext uri="{FF2B5EF4-FFF2-40B4-BE49-F238E27FC236}">
                <a16:creationId xmlns:a16="http://schemas.microsoft.com/office/drawing/2014/main" id="{3A1B6DE0-6ECD-2ED3-BEA4-DEDDBD6E98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745" y="5346402"/>
            <a:ext cx="365760" cy="365760"/>
          </a:xfrm>
          <a:prstGeom prst="rect">
            <a:avLst/>
          </a:prstGeom>
        </p:spPr>
      </p:pic>
      <p:pic>
        <p:nvPicPr>
          <p:cNvPr id="560" name="Graphic 559">
            <a:extLst>
              <a:ext uri="{FF2B5EF4-FFF2-40B4-BE49-F238E27FC236}">
                <a16:creationId xmlns:a16="http://schemas.microsoft.com/office/drawing/2014/main" id="{302586EC-E2B0-346C-2C7F-11C34B9CEC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7745" y="5878797"/>
            <a:ext cx="365760" cy="365760"/>
          </a:xfrm>
          <a:prstGeom prst="rect">
            <a:avLst/>
          </a:prstGeom>
        </p:spPr>
      </p:pic>
      <p:sp>
        <p:nvSpPr>
          <p:cNvPr id="539" name="Rectangle: Rounded Corners 538">
            <a:extLst>
              <a:ext uri="{FF2B5EF4-FFF2-40B4-BE49-F238E27FC236}">
                <a16:creationId xmlns:a16="http://schemas.microsoft.com/office/drawing/2014/main" id="{8E0A77FF-AB72-8DBD-7411-46C117E22D71}"/>
              </a:ext>
            </a:extLst>
          </p:cNvPr>
          <p:cNvSpPr/>
          <p:nvPr/>
        </p:nvSpPr>
        <p:spPr bwMode="auto">
          <a:xfrm>
            <a:off x="4330072" y="3927914"/>
            <a:ext cx="1811366" cy="1283448"/>
          </a:xfrm>
          <a:prstGeom prst="roundRect">
            <a:avLst>
              <a:gd name="adj" fmla="val 3500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540" name="Rectangle: Rounded Corners 539">
            <a:extLst>
              <a:ext uri="{FF2B5EF4-FFF2-40B4-BE49-F238E27FC236}">
                <a16:creationId xmlns:a16="http://schemas.microsoft.com/office/drawing/2014/main" id="{08056E7C-3B11-1715-FDB1-5767E529D219}"/>
              </a:ext>
            </a:extLst>
          </p:cNvPr>
          <p:cNvSpPr/>
          <p:nvPr/>
        </p:nvSpPr>
        <p:spPr bwMode="auto">
          <a:xfrm>
            <a:off x="6201325" y="3932600"/>
            <a:ext cx="1689230" cy="1278762"/>
          </a:xfrm>
          <a:prstGeom prst="roundRect">
            <a:avLst>
              <a:gd name="adj" fmla="val 3500"/>
            </a:avLst>
          </a:prstGeom>
          <a:solidFill>
            <a:srgbClr val="D9F5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Monitor </a:t>
            </a:r>
            <a:b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Windows Agent extension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786F0CA2-524C-9BA7-E430-F17AA8D9CB0F}"/>
              </a:ext>
            </a:extLst>
          </p:cNvPr>
          <p:cNvGrpSpPr/>
          <p:nvPr/>
        </p:nvGrpSpPr>
        <p:grpSpPr>
          <a:xfrm>
            <a:off x="4412121" y="4029269"/>
            <a:ext cx="1647269" cy="1080737"/>
            <a:chOff x="2415857" y="2265606"/>
            <a:chExt cx="1909060" cy="1080737"/>
          </a:xfrm>
        </p:grpSpPr>
        <p:sp>
          <p:nvSpPr>
            <p:cNvPr id="549" name="Rectangle: Rounded Corners 548">
              <a:extLst>
                <a:ext uri="{FF2B5EF4-FFF2-40B4-BE49-F238E27FC236}">
                  <a16:creationId xmlns:a16="http://schemas.microsoft.com/office/drawing/2014/main" id="{03DBA6B0-B849-0135-37E7-423ABD683142}"/>
                </a:ext>
              </a:extLst>
            </p:cNvPr>
            <p:cNvSpPr/>
            <p:nvPr/>
          </p:nvSpPr>
          <p:spPr bwMode="auto">
            <a:xfrm>
              <a:off x="2415857" y="2265606"/>
              <a:ext cx="1909060" cy="481409"/>
            </a:xfrm>
            <a:prstGeom prst="roundRect">
              <a:avLst>
                <a:gd name="adj" fmla="val 3500"/>
              </a:avLst>
            </a:prstGeom>
            <a:solidFill>
              <a:schemeClr val="tx1">
                <a:lumMod val="95000"/>
              </a:schemeClr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4572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 Telemetry and Diagnostics extension</a:t>
              </a:r>
              <a:endParaRPr kumimoji="0" lang="en-US" sz="8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sp>
          <p:nvSpPr>
            <p:cNvPr id="550" name="Rectangle: Rounded Corners 549">
              <a:extLst>
                <a:ext uri="{FF2B5EF4-FFF2-40B4-BE49-F238E27FC236}">
                  <a16:creationId xmlns:a16="http://schemas.microsoft.com/office/drawing/2014/main" id="{677812B0-4C8C-1083-CCDD-7FBE5BB8809E}"/>
                </a:ext>
              </a:extLst>
            </p:cNvPr>
            <p:cNvSpPr/>
            <p:nvPr/>
          </p:nvSpPr>
          <p:spPr bwMode="auto">
            <a:xfrm>
              <a:off x="2415857" y="2864934"/>
              <a:ext cx="1909059" cy="481409"/>
            </a:xfrm>
            <a:prstGeom prst="roundRect">
              <a:avLst>
                <a:gd name="adj" fmla="val 3500"/>
              </a:avLst>
            </a:prstGeom>
            <a:solidFill>
              <a:schemeClr val="tx1">
                <a:lumMod val="95000"/>
              </a:schemeClr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4572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Alerts extension</a:t>
              </a: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</p:grpSp>
      <p:sp>
        <p:nvSpPr>
          <p:cNvPr id="542" name="Rectangle: Rounded Corners 541">
            <a:extLst>
              <a:ext uri="{FF2B5EF4-FFF2-40B4-BE49-F238E27FC236}">
                <a16:creationId xmlns:a16="http://schemas.microsoft.com/office/drawing/2014/main" id="{068A0B3B-8A90-1D66-8D9E-39B579CACC1C}"/>
              </a:ext>
            </a:extLst>
          </p:cNvPr>
          <p:cNvSpPr/>
          <p:nvPr/>
        </p:nvSpPr>
        <p:spPr bwMode="auto">
          <a:xfrm>
            <a:off x="4330072" y="5284117"/>
            <a:ext cx="3560483" cy="475413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Machine Operating System </a:t>
            </a:r>
          </a:p>
        </p:txBody>
      </p:sp>
      <p:sp>
        <p:nvSpPr>
          <p:cNvPr id="543" name="Rectangle: Rounded Corners 542">
            <a:extLst>
              <a:ext uri="{FF2B5EF4-FFF2-40B4-BE49-F238E27FC236}">
                <a16:creationId xmlns:a16="http://schemas.microsoft.com/office/drawing/2014/main" id="{6D730C90-742B-5827-893C-78B1F915F90D}"/>
              </a:ext>
            </a:extLst>
          </p:cNvPr>
          <p:cNvSpPr/>
          <p:nvPr/>
        </p:nvSpPr>
        <p:spPr bwMode="auto">
          <a:xfrm>
            <a:off x="4330071" y="5815684"/>
            <a:ext cx="3560483" cy="475413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</a:t>
            </a:r>
          </a:p>
        </p:txBody>
      </p:sp>
      <p:pic>
        <p:nvPicPr>
          <p:cNvPr id="544" name="Graphic 543">
            <a:extLst>
              <a:ext uri="{FF2B5EF4-FFF2-40B4-BE49-F238E27FC236}">
                <a16:creationId xmlns:a16="http://schemas.microsoft.com/office/drawing/2014/main" id="{32976122-715D-0388-0900-E78AC04DC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7340" y="4496116"/>
            <a:ext cx="457200" cy="457200"/>
          </a:xfrm>
          <a:prstGeom prst="rect">
            <a:avLst/>
          </a:prstGeom>
        </p:spPr>
      </p:pic>
      <p:pic>
        <p:nvPicPr>
          <p:cNvPr id="545" name="Graphic 544">
            <a:extLst>
              <a:ext uri="{FF2B5EF4-FFF2-40B4-BE49-F238E27FC236}">
                <a16:creationId xmlns:a16="http://schemas.microsoft.com/office/drawing/2014/main" id="{B7F55CE2-D7BC-5E49-AACA-77B04DA9C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3823" y="4715310"/>
            <a:ext cx="365760" cy="365760"/>
          </a:xfrm>
          <a:prstGeom prst="rect">
            <a:avLst/>
          </a:prstGeom>
        </p:spPr>
      </p:pic>
      <p:pic>
        <p:nvPicPr>
          <p:cNvPr id="546" name="Graphic 545">
            <a:extLst>
              <a:ext uri="{FF2B5EF4-FFF2-40B4-BE49-F238E27FC236}">
                <a16:creationId xmlns:a16="http://schemas.microsoft.com/office/drawing/2014/main" id="{035A7FDC-78FA-90C6-00C6-E36569B5C6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2499" y="4087093"/>
            <a:ext cx="365760" cy="365760"/>
          </a:xfrm>
          <a:prstGeom prst="rect">
            <a:avLst/>
          </a:prstGeom>
        </p:spPr>
      </p:pic>
      <p:pic>
        <p:nvPicPr>
          <p:cNvPr id="547" name="Graphic 546">
            <a:extLst>
              <a:ext uri="{FF2B5EF4-FFF2-40B4-BE49-F238E27FC236}">
                <a16:creationId xmlns:a16="http://schemas.microsoft.com/office/drawing/2014/main" id="{34831570-F0CE-B843-568D-C21265888E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2121" y="5346902"/>
            <a:ext cx="365760" cy="365760"/>
          </a:xfrm>
          <a:prstGeom prst="rect">
            <a:avLst/>
          </a:prstGeom>
        </p:spPr>
      </p:pic>
      <p:pic>
        <p:nvPicPr>
          <p:cNvPr id="548" name="Graphic 547">
            <a:extLst>
              <a:ext uri="{FF2B5EF4-FFF2-40B4-BE49-F238E27FC236}">
                <a16:creationId xmlns:a16="http://schemas.microsoft.com/office/drawing/2014/main" id="{1651C4BD-DB77-EA48-BE8E-9953E71F32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12121" y="5879297"/>
            <a:ext cx="365760" cy="365760"/>
          </a:xfrm>
          <a:prstGeom prst="rect">
            <a:avLst/>
          </a:prstGeom>
        </p:spPr>
      </p:pic>
      <p:sp>
        <p:nvSpPr>
          <p:cNvPr id="527" name="Rectangle: Rounded Corners 526">
            <a:extLst>
              <a:ext uri="{FF2B5EF4-FFF2-40B4-BE49-F238E27FC236}">
                <a16:creationId xmlns:a16="http://schemas.microsoft.com/office/drawing/2014/main" id="{DC7F778E-1A23-0813-7658-54DA17C4157D}"/>
              </a:ext>
            </a:extLst>
          </p:cNvPr>
          <p:cNvSpPr/>
          <p:nvPr/>
        </p:nvSpPr>
        <p:spPr bwMode="auto">
          <a:xfrm>
            <a:off x="8044448" y="3928414"/>
            <a:ext cx="1811366" cy="1283448"/>
          </a:xfrm>
          <a:prstGeom prst="roundRect">
            <a:avLst>
              <a:gd name="adj" fmla="val 3500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528" name="Rectangle: Rounded Corners 527">
            <a:extLst>
              <a:ext uri="{FF2B5EF4-FFF2-40B4-BE49-F238E27FC236}">
                <a16:creationId xmlns:a16="http://schemas.microsoft.com/office/drawing/2014/main" id="{94757FF7-6562-ABE0-30EF-D179625A9F47}"/>
              </a:ext>
            </a:extLst>
          </p:cNvPr>
          <p:cNvSpPr/>
          <p:nvPr/>
        </p:nvSpPr>
        <p:spPr bwMode="auto">
          <a:xfrm>
            <a:off x="9915701" y="3933100"/>
            <a:ext cx="1689230" cy="1278762"/>
          </a:xfrm>
          <a:prstGeom prst="roundRect">
            <a:avLst>
              <a:gd name="adj" fmla="val 3500"/>
            </a:avLst>
          </a:prstGeom>
          <a:solidFill>
            <a:srgbClr val="D9F5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Monitor </a:t>
            </a:r>
            <a:b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Windows Agent extension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A3D8116A-4A52-B7CC-736E-BA8220E9B66C}"/>
              </a:ext>
            </a:extLst>
          </p:cNvPr>
          <p:cNvGrpSpPr/>
          <p:nvPr/>
        </p:nvGrpSpPr>
        <p:grpSpPr>
          <a:xfrm>
            <a:off x="8126497" y="4029769"/>
            <a:ext cx="1647269" cy="1080737"/>
            <a:chOff x="2415857" y="2265606"/>
            <a:chExt cx="1909060" cy="1080737"/>
          </a:xfrm>
        </p:grpSpPr>
        <p:sp>
          <p:nvSpPr>
            <p:cNvPr id="537" name="Rectangle: Rounded Corners 536">
              <a:extLst>
                <a:ext uri="{FF2B5EF4-FFF2-40B4-BE49-F238E27FC236}">
                  <a16:creationId xmlns:a16="http://schemas.microsoft.com/office/drawing/2014/main" id="{F28B00FE-A1A1-1A37-46F6-A4326EE54C87}"/>
                </a:ext>
              </a:extLst>
            </p:cNvPr>
            <p:cNvSpPr/>
            <p:nvPr/>
          </p:nvSpPr>
          <p:spPr bwMode="auto">
            <a:xfrm>
              <a:off x="2415857" y="2265606"/>
              <a:ext cx="1909060" cy="481409"/>
            </a:xfrm>
            <a:prstGeom prst="roundRect">
              <a:avLst>
                <a:gd name="adj" fmla="val 3500"/>
              </a:avLst>
            </a:prstGeom>
            <a:solidFill>
              <a:schemeClr val="tx1">
                <a:lumMod val="95000"/>
              </a:schemeClr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4572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 Telemetry and Diagnostics extension</a:t>
              </a:r>
              <a:endParaRPr kumimoji="0" lang="en-US" sz="8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sp>
          <p:nvSpPr>
            <p:cNvPr id="538" name="Rectangle: Rounded Corners 537">
              <a:extLst>
                <a:ext uri="{FF2B5EF4-FFF2-40B4-BE49-F238E27FC236}">
                  <a16:creationId xmlns:a16="http://schemas.microsoft.com/office/drawing/2014/main" id="{AB2992AA-4FCB-6F35-1CA3-C06C8D7E1E7F}"/>
                </a:ext>
              </a:extLst>
            </p:cNvPr>
            <p:cNvSpPr/>
            <p:nvPr/>
          </p:nvSpPr>
          <p:spPr bwMode="auto">
            <a:xfrm>
              <a:off x="2415857" y="2864934"/>
              <a:ext cx="1909059" cy="481409"/>
            </a:xfrm>
            <a:prstGeom prst="roundRect">
              <a:avLst>
                <a:gd name="adj" fmla="val 3500"/>
              </a:avLst>
            </a:prstGeom>
            <a:solidFill>
              <a:schemeClr val="tx1">
                <a:lumMod val="95000"/>
              </a:schemeClr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4572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Alerts extension</a:t>
              </a: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</p:grpSp>
      <p:sp>
        <p:nvSpPr>
          <p:cNvPr id="530" name="Rectangle: Rounded Corners 529">
            <a:extLst>
              <a:ext uri="{FF2B5EF4-FFF2-40B4-BE49-F238E27FC236}">
                <a16:creationId xmlns:a16="http://schemas.microsoft.com/office/drawing/2014/main" id="{368E6F8E-9FE7-0D99-E42A-8D3C6C02E160}"/>
              </a:ext>
            </a:extLst>
          </p:cNvPr>
          <p:cNvSpPr/>
          <p:nvPr/>
        </p:nvSpPr>
        <p:spPr bwMode="auto">
          <a:xfrm>
            <a:off x="8044448" y="5284617"/>
            <a:ext cx="3560483" cy="475413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Machine Operating System</a:t>
            </a:r>
          </a:p>
        </p:txBody>
      </p:sp>
      <p:sp>
        <p:nvSpPr>
          <p:cNvPr id="531" name="Rectangle: Rounded Corners 530">
            <a:extLst>
              <a:ext uri="{FF2B5EF4-FFF2-40B4-BE49-F238E27FC236}">
                <a16:creationId xmlns:a16="http://schemas.microsoft.com/office/drawing/2014/main" id="{AED7A8BA-AFF2-309D-7778-436C5C442796}"/>
              </a:ext>
            </a:extLst>
          </p:cNvPr>
          <p:cNvSpPr/>
          <p:nvPr/>
        </p:nvSpPr>
        <p:spPr bwMode="auto">
          <a:xfrm>
            <a:off x="8044447" y="5816184"/>
            <a:ext cx="3560483" cy="475413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</a:t>
            </a:r>
          </a:p>
        </p:txBody>
      </p:sp>
      <p:pic>
        <p:nvPicPr>
          <p:cNvPr id="532" name="Graphic 531">
            <a:extLst>
              <a:ext uri="{FF2B5EF4-FFF2-40B4-BE49-F238E27FC236}">
                <a16:creationId xmlns:a16="http://schemas.microsoft.com/office/drawing/2014/main" id="{1B36D802-87E2-7605-AFCE-458F1F7F0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6498" y="4496116"/>
            <a:ext cx="457200" cy="457200"/>
          </a:xfrm>
          <a:prstGeom prst="rect">
            <a:avLst/>
          </a:prstGeom>
        </p:spPr>
      </p:pic>
      <p:pic>
        <p:nvPicPr>
          <p:cNvPr id="533" name="Graphic 532">
            <a:extLst>
              <a:ext uri="{FF2B5EF4-FFF2-40B4-BE49-F238E27FC236}">
                <a16:creationId xmlns:a16="http://schemas.microsoft.com/office/drawing/2014/main" id="{546C81FA-C4BC-6B9B-C75E-17EBF6403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48199" y="4715810"/>
            <a:ext cx="365760" cy="365760"/>
          </a:xfrm>
          <a:prstGeom prst="rect">
            <a:avLst/>
          </a:prstGeom>
        </p:spPr>
      </p:pic>
      <p:pic>
        <p:nvPicPr>
          <p:cNvPr id="534" name="Graphic 533">
            <a:extLst>
              <a:ext uri="{FF2B5EF4-FFF2-40B4-BE49-F238E27FC236}">
                <a16:creationId xmlns:a16="http://schemas.microsoft.com/office/drawing/2014/main" id="{ACB1ADB6-D242-8BF2-4794-22C263D9F3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46875" y="4087593"/>
            <a:ext cx="365760" cy="365760"/>
          </a:xfrm>
          <a:prstGeom prst="rect">
            <a:avLst/>
          </a:prstGeom>
        </p:spPr>
      </p:pic>
      <p:pic>
        <p:nvPicPr>
          <p:cNvPr id="535" name="Graphic 534">
            <a:extLst>
              <a:ext uri="{FF2B5EF4-FFF2-40B4-BE49-F238E27FC236}">
                <a16:creationId xmlns:a16="http://schemas.microsoft.com/office/drawing/2014/main" id="{2D6B9412-2686-4A12-882C-4D701A384B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26497" y="5347402"/>
            <a:ext cx="365760" cy="365760"/>
          </a:xfrm>
          <a:prstGeom prst="rect">
            <a:avLst/>
          </a:prstGeom>
        </p:spPr>
      </p:pic>
      <p:pic>
        <p:nvPicPr>
          <p:cNvPr id="536" name="Graphic 535">
            <a:extLst>
              <a:ext uri="{FF2B5EF4-FFF2-40B4-BE49-F238E27FC236}">
                <a16:creationId xmlns:a16="http://schemas.microsoft.com/office/drawing/2014/main" id="{20D59C92-C6FC-12D0-35B3-0F15B20ABE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26497" y="5879797"/>
            <a:ext cx="365760" cy="365760"/>
          </a:xfrm>
          <a:prstGeom prst="rect">
            <a:avLst/>
          </a:prstGeom>
        </p:spPr>
      </p:pic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44976AC-E42A-8EAD-4605-72696A6F91F9}"/>
              </a:ext>
            </a:extLst>
          </p:cNvPr>
          <p:cNvGrpSpPr/>
          <p:nvPr/>
        </p:nvGrpSpPr>
        <p:grpSpPr>
          <a:xfrm>
            <a:off x="2486949" y="1973441"/>
            <a:ext cx="1689228" cy="1075828"/>
            <a:chOff x="2391589" y="1599076"/>
            <a:chExt cx="1636061" cy="1075828"/>
          </a:xfrm>
        </p:grpSpPr>
        <p:sp>
          <p:nvSpPr>
            <p:cNvPr id="520" name="Rectangle: Rounded Corners 519">
              <a:extLst>
                <a:ext uri="{FF2B5EF4-FFF2-40B4-BE49-F238E27FC236}">
                  <a16:creationId xmlns:a16="http://schemas.microsoft.com/office/drawing/2014/main" id="{A81714D1-2016-53E5-1DCB-D430C5342639}"/>
                </a:ext>
              </a:extLst>
            </p:cNvPr>
            <p:cNvSpPr/>
            <p:nvPr/>
          </p:nvSpPr>
          <p:spPr bwMode="auto">
            <a:xfrm>
              <a:off x="2391589" y="1599076"/>
              <a:ext cx="1636061" cy="1075828"/>
            </a:xfrm>
            <a:prstGeom prst="roundRect">
              <a:avLst>
                <a:gd name="adj" fmla="val 3500"/>
              </a:avLst>
            </a:prstGeom>
            <a:solidFill>
              <a:schemeClr val="tx2">
                <a:lumMod val="90000"/>
              </a:schemeClr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Monitor </a:t>
              </a: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sp>
          <p:nvSpPr>
            <p:cNvPr id="521" name="Rectangle: Rounded Corners 520">
              <a:extLst>
                <a:ext uri="{FF2B5EF4-FFF2-40B4-BE49-F238E27FC236}">
                  <a16:creationId xmlns:a16="http://schemas.microsoft.com/office/drawing/2014/main" id="{0B2A8147-0DCE-8A3F-0003-50457815C01C}"/>
                </a:ext>
              </a:extLst>
            </p:cNvPr>
            <p:cNvSpPr/>
            <p:nvPr/>
          </p:nvSpPr>
          <p:spPr bwMode="auto">
            <a:xfrm>
              <a:off x="2537000" y="2254618"/>
              <a:ext cx="1345240" cy="339542"/>
            </a:xfrm>
            <a:prstGeom prst="roundRect">
              <a:avLst>
                <a:gd name="adj" fmla="val 3500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Metric Types and Metric Aggregations</a:t>
              </a:r>
            </a:p>
          </p:txBody>
        </p:sp>
      </p:grpSp>
      <p:pic>
        <p:nvPicPr>
          <p:cNvPr id="454" name="Graphic 453">
            <a:extLst>
              <a:ext uri="{FF2B5EF4-FFF2-40B4-BE49-F238E27FC236}">
                <a16:creationId xmlns:a16="http://schemas.microsoft.com/office/drawing/2014/main" id="{24FC4513-4A94-0CFA-FA9A-33F6A4868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1543" y="2252789"/>
            <a:ext cx="320040" cy="320040"/>
          </a:xfrm>
          <a:prstGeom prst="rect">
            <a:avLst/>
          </a:prstGeom>
        </p:spPr>
      </p:pic>
      <p:pic>
        <p:nvPicPr>
          <p:cNvPr id="455" name="Graphic 454">
            <a:extLst>
              <a:ext uri="{FF2B5EF4-FFF2-40B4-BE49-F238E27FC236}">
                <a16:creationId xmlns:a16="http://schemas.microsoft.com/office/drawing/2014/main" id="{742FB801-1C47-B7E4-A556-2AAA31B734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48791" y="2509130"/>
            <a:ext cx="365760" cy="365760"/>
          </a:xfrm>
          <a:prstGeom prst="rect">
            <a:avLst/>
          </a:prstGeom>
        </p:spPr>
      </p:pic>
      <p:grpSp>
        <p:nvGrpSpPr>
          <p:cNvPr id="456" name="Group 455">
            <a:extLst>
              <a:ext uri="{FF2B5EF4-FFF2-40B4-BE49-F238E27FC236}">
                <a16:creationId xmlns:a16="http://schemas.microsoft.com/office/drawing/2014/main" id="{D4F633F2-FB3D-9CE8-AAF1-9B19F1331BC4}"/>
              </a:ext>
            </a:extLst>
          </p:cNvPr>
          <p:cNvGrpSpPr/>
          <p:nvPr/>
        </p:nvGrpSpPr>
        <p:grpSpPr>
          <a:xfrm>
            <a:off x="4289637" y="1128046"/>
            <a:ext cx="1689228" cy="583440"/>
            <a:chOff x="6361877" y="1680232"/>
            <a:chExt cx="1689228" cy="583440"/>
          </a:xfrm>
        </p:grpSpPr>
        <p:sp>
          <p:nvSpPr>
            <p:cNvPr id="518" name="Rectangle: Rounded Corners 517">
              <a:extLst>
                <a:ext uri="{FF2B5EF4-FFF2-40B4-BE49-F238E27FC236}">
                  <a16:creationId xmlns:a16="http://schemas.microsoft.com/office/drawing/2014/main" id="{7D5418E0-6FD0-92F5-7341-49A08E1B1E4F}"/>
                </a:ext>
              </a:extLst>
            </p:cNvPr>
            <p:cNvSpPr/>
            <p:nvPr/>
          </p:nvSpPr>
          <p:spPr bwMode="auto">
            <a:xfrm>
              <a:off x="6361877" y="1680232"/>
              <a:ext cx="1689228" cy="583440"/>
            </a:xfrm>
            <a:prstGeom prst="roundRect">
              <a:avLst>
                <a:gd name="adj" fmla="val 3500"/>
              </a:avLst>
            </a:prstGeom>
            <a:solidFill>
              <a:schemeClr val="tx2">
                <a:lumMod val="90000"/>
              </a:schemeClr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5486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Workbooks visualization</a:t>
              </a: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pic>
          <p:nvPicPr>
            <p:cNvPr id="519" name="Graphic 518">
              <a:extLst>
                <a:ext uri="{FF2B5EF4-FFF2-40B4-BE49-F238E27FC236}">
                  <a16:creationId xmlns:a16="http://schemas.microsoft.com/office/drawing/2014/main" id="{FA077FAD-718D-E6C6-161C-5B5DA8C63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613299" y="1836913"/>
              <a:ext cx="274320" cy="274320"/>
            </a:xfrm>
            <a:prstGeom prst="rect">
              <a:avLst/>
            </a:prstGeom>
          </p:spPr>
        </p:pic>
      </p:grp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CB86E8EB-B247-94DE-875D-45DB1B7EB6B0}"/>
              </a:ext>
            </a:extLst>
          </p:cNvPr>
          <p:cNvCxnSpPr>
            <a:cxnSpLocks/>
            <a:stCxn id="451" idx="0"/>
            <a:endCxn id="518" idx="2"/>
          </p:cNvCxnSpPr>
          <p:nvPr/>
        </p:nvCxnSpPr>
        <p:spPr>
          <a:xfrm flipV="1">
            <a:off x="5131671" y="1711486"/>
            <a:ext cx="2580" cy="259730"/>
          </a:xfrm>
          <a:prstGeom prst="straightConnector1">
            <a:avLst/>
          </a:prstGeom>
          <a:ln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Rectangle 458">
            <a:extLst>
              <a:ext uri="{FF2B5EF4-FFF2-40B4-BE49-F238E27FC236}">
                <a16:creationId xmlns:a16="http://schemas.microsoft.com/office/drawing/2014/main" id="{5FBE3A66-F416-BE80-6AFA-6C74974C898B}"/>
              </a:ext>
            </a:extLst>
          </p:cNvPr>
          <p:cNvSpPr/>
          <p:nvPr/>
        </p:nvSpPr>
        <p:spPr bwMode="auto">
          <a:xfrm>
            <a:off x="2095518" y="3281154"/>
            <a:ext cx="1193814" cy="2769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00C85A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/>
              </a:rPr>
              <a:t>Telemetry,</a:t>
            </a:r>
          </a:p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00C85A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/>
              </a:rPr>
              <a:t>Diagnostics, Metrics</a:t>
            </a:r>
          </a:p>
        </p:txBody>
      </p:sp>
      <p:cxnSp>
        <p:nvCxnSpPr>
          <p:cNvPr id="460" name="Connector: Elbow 459">
            <a:extLst>
              <a:ext uri="{FF2B5EF4-FFF2-40B4-BE49-F238E27FC236}">
                <a16:creationId xmlns:a16="http://schemas.microsoft.com/office/drawing/2014/main" id="{4E4B2B33-2930-DEBD-5EFA-11C5CCC14ED5}"/>
              </a:ext>
            </a:extLst>
          </p:cNvPr>
          <p:cNvCxnSpPr>
            <a:cxnSpLocks/>
            <a:stCxn id="451" idx="2"/>
            <a:endCxn id="540" idx="0"/>
          </p:cNvCxnSpPr>
          <p:nvPr/>
        </p:nvCxnSpPr>
        <p:spPr>
          <a:xfrm rot="16200000" flipH="1">
            <a:off x="5646027" y="2532687"/>
            <a:ext cx="885556" cy="1914269"/>
          </a:xfrm>
          <a:prstGeom prst="bentConnector3">
            <a:avLst>
              <a:gd name="adj1" fmla="val 50000"/>
            </a:avLst>
          </a:prstGeom>
          <a:ln w="12700">
            <a:solidFill>
              <a:srgbClr val="D058A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Connector: Elbow 460">
            <a:extLst>
              <a:ext uri="{FF2B5EF4-FFF2-40B4-BE49-F238E27FC236}">
                <a16:creationId xmlns:a16="http://schemas.microsoft.com/office/drawing/2014/main" id="{BB4C76BF-F328-401D-400E-D2CCAB1E4707}"/>
              </a:ext>
            </a:extLst>
          </p:cNvPr>
          <p:cNvCxnSpPr>
            <a:cxnSpLocks/>
            <a:stCxn id="451" idx="2"/>
          </p:cNvCxnSpPr>
          <p:nvPr/>
        </p:nvCxnSpPr>
        <p:spPr>
          <a:xfrm rot="5400000">
            <a:off x="4144319" y="2500988"/>
            <a:ext cx="441297" cy="1533408"/>
          </a:xfrm>
          <a:prstGeom prst="bentConnector2">
            <a:avLst/>
          </a:prstGeom>
          <a:ln w="12700">
            <a:solidFill>
              <a:srgbClr val="D058A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Rectangle: Rounded Corners 515">
            <a:extLst>
              <a:ext uri="{FF2B5EF4-FFF2-40B4-BE49-F238E27FC236}">
                <a16:creationId xmlns:a16="http://schemas.microsoft.com/office/drawing/2014/main" id="{63238F9E-1F68-A374-392D-C86C54BAE5E7}"/>
              </a:ext>
            </a:extLst>
          </p:cNvPr>
          <p:cNvSpPr/>
          <p:nvPr/>
        </p:nvSpPr>
        <p:spPr bwMode="auto">
          <a:xfrm>
            <a:off x="5440485" y="3114853"/>
            <a:ext cx="1494734" cy="321385"/>
          </a:xfrm>
          <a:prstGeom prst="roundRect">
            <a:avLst>
              <a:gd name="adj" fmla="val 3500"/>
            </a:avLst>
          </a:prstGeom>
          <a:solidFill>
            <a:schemeClr val="tx2">
              <a:lumMod val="90000"/>
            </a:schemeClr>
          </a:solidFill>
          <a:ln w="12700" cap="flat" cmpd="sng" algn="ctr">
            <a:solidFill>
              <a:srgbClr val="D058A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5486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Data Collection Rules (DCRs)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D7FC3577-8084-AE18-F7DC-BFA69F305128}"/>
              </a:ext>
            </a:extLst>
          </p:cNvPr>
          <p:cNvSpPr/>
          <p:nvPr/>
        </p:nvSpPr>
        <p:spPr bwMode="auto">
          <a:xfrm>
            <a:off x="7397448" y="3166797"/>
            <a:ext cx="1291476" cy="2769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D058AB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Events and performance counters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D058AB"/>
              </a:solidFill>
              <a:effectLst/>
              <a:uLnTx/>
              <a:uFillTx/>
              <a:latin typeface="Segoe UI Semibold"/>
              <a:ea typeface="+mn-ea"/>
              <a:cs typeface="Segoe UI"/>
            </a:endParaRPr>
          </a:p>
        </p:txBody>
      </p:sp>
      <p:cxnSp>
        <p:nvCxnSpPr>
          <p:cNvPr id="465" name="Connector: Elbow 464">
            <a:extLst>
              <a:ext uri="{FF2B5EF4-FFF2-40B4-BE49-F238E27FC236}">
                <a16:creationId xmlns:a16="http://schemas.microsoft.com/office/drawing/2014/main" id="{220E9531-C2F2-8170-9E8A-13E0B5FB2E07}"/>
              </a:ext>
            </a:extLst>
          </p:cNvPr>
          <p:cNvCxnSpPr>
            <a:cxnSpLocks/>
            <a:stCxn id="451" idx="2"/>
            <a:endCxn id="527" idx="0"/>
          </p:cNvCxnSpPr>
          <p:nvPr/>
        </p:nvCxnSpPr>
        <p:spPr>
          <a:xfrm rot="16200000" flipH="1">
            <a:off x="6600216" y="1578499"/>
            <a:ext cx="881370" cy="3818460"/>
          </a:xfrm>
          <a:prstGeom prst="bentConnector3">
            <a:avLst>
              <a:gd name="adj1" fmla="val 50000"/>
            </a:avLst>
          </a:prstGeom>
          <a:ln w="12700">
            <a:solidFill>
              <a:srgbClr val="D058A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E5113746-454D-3AAA-D6E3-9628BE54193C}"/>
              </a:ext>
            </a:extLst>
          </p:cNvPr>
          <p:cNvCxnSpPr>
            <a:cxnSpLocks/>
          </p:cNvCxnSpPr>
          <p:nvPr/>
        </p:nvCxnSpPr>
        <p:spPr>
          <a:xfrm>
            <a:off x="3598263" y="3485388"/>
            <a:ext cx="0" cy="438912"/>
          </a:xfrm>
          <a:prstGeom prst="line">
            <a:avLst/>
          </a:prstGeom>
          <a:ln w="12700">
            <a:solidFill>
              <a:srgbClr val="D058A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Connector: Elbow 485">
            <a:extLst>
              <a:ext uri="{FF2B5EF4-FFF2-40B4-BE49-F238E27FC236}">
                <a16:creationId xmlns:a16="http://schemas.microsoft.com/office/drawing/2014/main" id="{675715E2-333F-FEC0-C4ED-3B6349C1E0EA}"/>
              </a:ext>
            </a:extLst>
          </p:cNvPr>
          <p:cNvCxnSpPr>
            <a:cxnSpLocks/>
            <a:endCxn id="520" idx="0"/>
          </p:cNvCxnSpPr>
          <p:nvPr/>
        </p:nvCxnSpPr>
        <p:spPr>
          <a:xfrm rot="10800000" flipV="1">
            <a:off x="3331563" y="999919"/>
            <a:ext cx="5160694" cy="973522"/>
          </a:xfrm>
          <a:prstGeom prst="bentConnector2">
            <a:avLst/>
          </a:prstGeom>
          <a:ln w="12700">
            <a:solidFill>
              <a:srgbClr val="00C85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Rectangle 486">
            <a:extLst>
              <a:ext uri="{FF2B5EF4-FFF2-40B4-BE49-F238E27FC236}">
                <a16:creationId xmlns:a16="http://schemas.microsoft.com/office/drawing/2014/main" id="{193CA18D-A805-013C-BD15-69F116FBB684}"/>
              </a:ext>
            </a:extLst>
          </p:cNvPr>
          <p:cNvSpPr/>
          <p:nvPr/>
        </p:nvSpPr>
        <p:spPr bwMode="auto">
          <a:xfrm>
            <a:off x="6915770" y="1058796"/>
            <a:ext cx="1193814" cy="1384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00C85A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/>
              </a:rPr>
              <a:t>Standard metrics</a:t>
            </a: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9BFB70F5-28E3-2BCD-D002-90AE1E77100C}"/>
              </a:ext>
            </a:extLst>
          </p:cNvPr>
          <p:cNvSpPr/>
          <p:nvPr/>
        </p:nvSpPr>
        <p:spPr bwMode="auto">
          <a:xfrm>
            <a:off x="6431971" y="2642513"/>
            <a:ext cx="2025151" cy="1384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D058AB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Kusto query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D058AB"/>
              </a:solidFill>
              <a:effectLst/>
              <a:uLnTx/>
              <a:uFillTx/>
              <a:latin typeface="Segoe UI Semibold"/>
              <a:ea typeface="+mn-ea"/>
              <a:cs typeface="Segoe UI"/>
            </a:endParaRPr>
          </a:p>
        </p:txBody>
      </p:sp>
      <p:sp>
        <p:nvSpPr>
          <p:cNvPr id="496" name="Rectangle: Rounded Corners 495">
            <a:extLst>
              <a:ext uri="{FF2B5EF4-FFF2-40B4-BE49-F238E27FC236}">
                <a16:creationId xmlns:a16="http://schemas.microsoft.com/office/drawing/2014/main" id="{30B96077-43EF-6D9F-EBC2-B8A3B920E264}"/>
              </a:ext>
            </a:extLst>
          </p:cNvPr>
          <p:cNvSpPr/>
          <p:nvPr/>
        </p:nvSpPr>
        <p:spPr bwMode="auto">
          <a:xfrm>
            <a:off x="8920725" y="786443"/>
            <a:ext cx="3049046" cy="2659590"/>
          </a:xfrm>
          <a:prstGeom prst="roundRect">
            <a:avLst>
              <a:gd name="adj" fmla="val 3500"/>
            </a:avLst>
          </a:prstGeom>
          <a:solidFill>
            <a:schemeClr val="tx2">
              <a:lumMod val="9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User’s metrics </a:t>
            </a:r>
            <a:b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consumptions channels</a:t>
            </a: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497" name="Rectangle: Rounded Corners 496">
            <a:extLst>
              <a:ext uri="{FF2B5EF4-FFF2-40B4-BE49-F238E27FC236}">
                <a16:creationId xmlns:a16="http://schemas.microsoft.com/office/drawing/2014/main" id="{2310A4F8-8624-43A1-03D5-D7983334159A}"/>
              </a:ext>
            </a:extLst>
          </p:cNvPr>
          <p:cNvSpPr/>
          <p:nvPr/>
        </p:nvSpPr>
        <p:spPr bwMode="auto">
          <a:xfrm>
            <a:off x="9083748" y="1131954"/>
            <a:ext cx="1504296" cy="1075828"/>
          </a:xfrm>
          <a:prstGeom prst="roundRect">
            <a:avLst>
              <a:gd name="adj" fmla="val 3500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Metrics Explorer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Dashboards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workbooks</a:t>
            </a:r>
          </a:p>
        </p:txBody>
      </p: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A27DE692-2C65-2EFB-4316-51847997C13A}"/>
              </a:ext>
            </a:extLst>
          </p:cNvPr>
          <p:cNvGrpSpPr/>
          <p:nvPr/>
        </p:nvGrpSpPr>
        <p:grpSpPr>
          <a:xfrm>
            <a:off x="9191555" y="1691724"/>
            <a:ext cx="1288681" cy="395791"/>
            <a:chOff x="6771902" y="1188118"/>
            <a:chExt cx="1288681" cy="395791"/>
          </a:xfrm>
        </p:grpSpPr>
        <p:pic>
          <p:nvPicPr>
            <p:cNvPr id="513" name="Graphic 512">
              <a:extLst>
                <a:ext uri="{FF2B5EF4-FFF2-40B4-BE49-F238E27FC236}">
                  <a16:creationId xmlns:a16="http://schemas.microsoft.com/office/drawing/2014/main" id="{9845DE2C-ACDC-DAF0-028F-FACAEB3230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40543" y="1235959"/>
              <a:ext cx="320040" cy="320040"/>
            </a:xfrm>
            <a:prstGeom prst="rect">
              <a:avLst/>
            </a:prstGeom>
          </p:spPr>
        </p:pic>
        <p:pic>
          <p:nvPicPr>
            <p:cNvPr id="514" name="Graphic 513">
              <a:extLst>
                <a:ext uri="{FF2B5EF4-FFF2-40B4-BE49-F238E27FC236}">
                  <a16:creationId xmlns:a16="http://schemas.microsoft.com/office/drawing/2014/main" id="{C67F95A7-1732-46CC-4823-01DDC84C0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229102" y="1218149"/>
              <a:ext cx="365760" cy="365760"/>
            </a:xfrm>
            <a:prstGeom prst="rect">
              <a:avLst/>
            </a:prstGeom>
          </p:spPr>
        </p:pic>
        <p:pic>
          <p:nvPicPr>
            <p:cNvPr id="515" name="Graphic 514">
              <a:extLst>
                <a:ext uri="{FF2B5EF4-FFF2-40B4-BE49-F238E27FC236}">
                  <a16:creationId xmlns:a16="http://schemas.microsoft.com/office/drawing/2014/main" id="{979A76B8-C8DA-2612-55D0-F6F4716F6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71902" y="1188118"/>
              <a:ext cx="365760" cy="365760"/>
            </a:xfrm>
            <a:prstGeom prst="rect">
              <a:avLst/>
            </a:prstGeom>
          </p:spPr>
        </p:pic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625D2C56-5C23-2753-FFA3-E745E240EC0A}"/>
              </a:ext>
            </a:extLst>
          </p:cNvPr>
          <p:cNvGrpSpPr/>
          <p:nvPr/>
        </p:nvGrpSpPr>
        <p:grpSpPr>
          <a:xfrm>
            <a:off x="9083748" y="2284350"/>
            <a:ext cx="1504296" cy="1075828"/>
            <a:chOff x="7400397" y="1859396"/>
            <a:chExt cx="1504296" cy="1075828"/>
          </a:xfrm>
        </p:grpSpPr>
        <p:sp>
          <p:nvSpPr>
            <p:cNvPr id="508" name="Rectangle: Rounded Corners 507">
              <a:extLst>
                <a:ext uri="{FF2B5EF4-FFF2-40B4-BE49-F238E27FC236}">
                  <a16:creationId xmlns:a16="http://schemas.microsoft.com/office/drawing/2014/main" id="{3DB9A40B-3656-EEED-3CF2-9F21DD7686E0}"/>
                </a:ext>
              </a:extLst>
            </p:cNvPr>
            <p:cNvSpPr/>
            <p:nvPr/>
          </p:nvSpPr>
          <p:spPr bwMode="auto">
            <a:xfrm>
              <a:off x="7400397" y="1859396"/>
              <a:ext cx="1504296" cy="1075828"/>
            </a:xfrm>
            <a:prstGeom prst="roundRect">
              <a:avLst>
                <a:gd name="adj" fmla="val 3500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Alert rules</a:t>
              </a:r>
              <a:endParaRPr kumimoji="0" lang="en-IN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83198846-3A46-4543-D31C-608B1B4A3DA1}"/>
                </a:ext>
              </a:extLst>
            </p:cNvPr>
            <p:cNvGrpSpPr/>
            <p:nvPr/>
          </p:nvGrpSpPr>
          <p:grpSpPr>
            <a:xfrm>
              <a:off x="7537097" y="2101594"/>
              <a:ext cx="1230896" cy="759570"/>
              <a:chOff x="6456160" y="2114959"/>
              <a:chExt cx="1230896" cy="842606"/>
            </a:xfrm>
          </p:grpSpPr>
          <p:sp>
            <p:nvSpPr>
              <p:cNvPr id="510" name="Rectangle: Rounded Corners 509">
                <a:extLst>
                  <a:ext uri="{FF2B5EF4-FFF2-40B4-BE49-F238E27FC236}">
                    <a16:creationId xmlns:a16="http://schemas.microsoft.com/office/drawing/2014/main" id="{F839CB08-ADCA-804B-04BC-860E615F3D65}"/>
                  </a:ext>
                </a:extLst>
              </p:cNvPr>
              <p:cNvSpPr/>
              <p:nvPr/>
            </p:nvSpPr>
            <p:spPr bwMode="auto">
              <a:xfrm>
                <a:off x="6456160" y="2114959"/>
                <a:ext cx="1230896" cy="249082"/>
              </a:xfrm>
              <a:prstGeom prst="roundRect">
                <a:avLst>
                  <a:gd name="adj" fmla="val 3500"/>
                </a:avLst>
              </a:prstGeom>
              <a:solidFill>
                <a:schemeClr val="tx1">
                  <a:lumMod val="95000"/>
                </a:schemeClr>
              </a:solidFill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Resource/Scope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511" name="Rectangle: Rounded Corners 510">
                <a:extLst>
                  <a:ext uri="{FF2B5EF4-FFF2-40B4-BE49-F238E27FC236}">
                    <a16:creationId xmlns:a16="http://schemas.microsoft.com/office/drawing/2014/main" id="{CCD8A57F-8A3F-9C8F-3443-62DF9272061A}"/>
                  </a:ext>
                </a:extLst>
              </p:cNvPr>
              <p:cNvSpPr/>
              <p:nvPr/>
            </p:nvSpPr>
            <p:spPr bwMode="auto">
              <a:xfrm>
                <a:off x="6456160" y="2411721"/>
                <a:ext cx="1230896" cy="249082"/>
              </a:xfrm>
              <a:prstGeom prst="roundRect">
                <a:avLst>
                  <a:gd name="adj" fmla="val 3500"/>
                </a:avLst>
              </a:prstGeom>
              <a:solidFill>
                <a:schemeClr val="tx1">
                  <a:lumMod val="95000"/>
                </a:schemeClr>
              </a:solidFill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Signal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512" name="Rectangle: Rounded Corners 511">
                <a:extLst>
                  <a:ext uri="{FF2B5EF4-FFF2-40B4-BE49-F238E27FC236}">
                    <a16:creationId xmlns:a16="http://schemas.microsoft.com/office/drawing/2014/main" id="{11D41DBD-5BCC-0D92-35D2-7E1ED02C6AC3}"/>
                  </a:ext>
                </a:extLst>
              </p:cNvPr>
              <p:cNvSpPr/>
              <p:nvPr/>
            </p:nvSpPr>
            <p:spPr bwMode="auto">
              <a:xfrm>
                <a:off x="6456160" y="2708483"/>
                <a:ext cx="1230896" cy="249082"/>
              </a:xfrm>
              <a:prstGeom prst="roundRect">
                <a:avLst>
                  <a:gd name="adj" fmla="val 3500"/>
                </a:avLst>
              </a:prstGeom>
              <a:solidFill>
                <a:schemeClr val="tx1">
                  <a:lumMod val="95000"/>
                </a:schemeClr>
              </a:solidFill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Conditions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400358E4-B40B-B3E0-E917-F69A10A2A545}"/>
              </a:ext>
            </a:extLst>
          </p:cNvPr>
          <p:cNvGrpSpPr/>
          <p:nvPr/>
        </p:nvGrpSpPr>
        <p:grpSpPr>
          <a:xfrm>
            <a:off x="10656583" y="1131954"/>
            <a:ext cx="1141384" cy="1075828"/>
            <a:chOff x="10939606" y="2213216"/>
            <a:chExt cx="1141384" cy="1075828"/>
          </a:xfrm>
        </p:grpSpPr>
        <p:sp>
          <p:nvSpPr>
            <p:cNvPr id="503" name="Rectangle: Rounded Corners 502">
              <a:extLst>
                <a:ext uri="{FF2B5EF4-FFF2-40B4-BE49-F238E27FC236}">
                  <a16:creationId xmlns:a16="http://schemas.microsoft.com/office/drawing/2014/main" id="{7CEE0E51-3555-C7F4-8500-2D3AE6143816}"/>
                </a:ext>
              </a:extLst>
            </p:cNvPr>
            <p:cNvSpPr/>
            <p:nvPr/>
          </p:nvSpPr>
          <p:spPr bwMode="auto">
            <a:xfrm>
              <a:off x="10939606" y="2213216"/>
              <a:ext cx="1141384" cy="1075828"/>
            </a:xfrm>
            <a:prstGeom prst="roundRect">
              <a:avLst>
                <a:gd name="adj" fmla="val 3500"/>
              </a:avLst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Notification channels</a:t>
              </a:r>
              <a:endParaRPr kumimoji="0" lang="en-IN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ABCD7449-B0FB-2EED-D76A-686056B84B00}"/>
                </a:ext>
              </a:extLst>
            </p:cNvPr>
            <p:cNvGrpSpPr/>
            <p:nvPr/>
          </p:nvGrpSpPr>
          <p:grpSpPr>
            <a:xfrm>
              <a:off x="11038121" y="2823590"/>
              <a:ext cx="947346" cy="295315"/>
              <a:chOff x="6551552" y="1814361"/>
              <a:chExt cx="947346" cy="295315"/>
            </a:xfrm>
          </p:grpSpPr>
          <p:pic>
            <p:nvPicPr>
              <p:cNvPr id="505" name="Graphic 504">
                <a:extLst>
                  <a:ext uri="{FF2B5EF4-FFF2-40B4-BE49-F238E27FC236}">
                    <a16:creationId xmlns:a16="http://schemas.microsoft.com/office/drawing/2014/main" id="{10BF1CFB-FCDD-0AC5-20A7-43F853174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7224578" y="1814361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506" name="Graphic 505">
                <a:extLst>
                  <a:ext uri="{FF2B5EF4-FFF2-40B4-BE49-F238E27FC236}">
                    <a16:creationId xmlns:a16="http://schemas.microsoft.com/office/drawing/2014/main" id="{5FFA9BE3-3020-5C3F-0E4B-C8F87895F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6865069" y="1835356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507" name="Graphic 506">
                <a:extLst>
                  <a:ext uri="{FF2B5EF4-FFF2-40B4-BE49-F238E27FC236}">
                    <a16:creationId xmlns:a16="http://schemas.microsoft.com/office/drawing/2014/main" id="{139F202F-8B03-A3B0-2706-48B445D0C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551552" y="1814620"/>
                <a:ext cx="274320" cy="274320"/>
              </a:xfrm>
              <a:prstGeom prst="rect">
                <a:avLst/>
              </a:prstGeom>
            </p:spPr>
          </p:pic>
        </p:grpSp>
      </p:grpSp>
      <p:cxnSp>
        <p:nvCxnSpPr>
          <p:cNvPr id="501" name="Connector: Elbow 500">
            <a:extLst>
              <a:ext uri="{FF2B5EF4-FFF2-40B4-BE49-F238E27FC236}">
                <a16:creationId xmlns:a16="http://schemas.microsoft.com/office/drawing/2014/main" id="{9D059E89-EEAD-E729-523D-6D8A04FD79D2}"/>
              </a:ext>
            </a:extLst>
          </p:cNvPr>
          <p:cNvCxnSpPr>
            <a:cxnSpLocks/>
            <a:stCxn id="503" idx="2"/>
            <a:endCxn id="508" idx="3"/>
          </p:cNvCxnSpPr>
          <p:nvPr/>
        </p:nvCxnSpPr>
        <p:spPr>
          <a:xfrm rot="5400000">
            <a:off x="10600419" y="2195408"/>
            <a:ext cx="614482" cy="639231"/>
          </a:xfrm>
          <a:prstGeom prst="bentConnector2">
            <a:avLst/>
          </a:prstGeom>
          <a:ln w="12700">
            <a:solidFill>
              <a:srgbClr val="D058A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" name="Rectangle 501">
            <a:extLst>
              <a:ext uri="{FF2B5EF4-FFF2-40B4-BE49-F238E27FC236}">
                <a16:creationId xmlns:a16="http://schemas.microsoft.com/office/drawing/2014/main" id="{B5FDA265-7BB0-8B84-875C-96EAF5D5A3A5}"/>
              </a:ext>
            </a:extLst>
          </p:cNvPr>
          <p:cNvSpPr/>
          <p:nvPr/>
        </p:nvSpPr>
        <p:spPr bwMode="auto">
          <a:xfrm>
            <a:off x="10557725" y="2509130"/>
            <a:ext cx="669550" cy="2769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D058AB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Actions Groups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D058AB"/>
              </a:solidFill>
              <a:effectLst/>
              <a:uLnTx/>
              <a:uFillTx/>
              <a:latin typeface="Segoe UI Semibold"/>
              <a:ea typeface="+mn-ea"/>
              <a:cs typeface="Segoe UI"/>
            </a:endParaRPr>
          </a:p>
        </p:txBody>
      </p:sp>
      <p:cxnSp>
        <p:nvCxnSpPr>
          <p:cNvPr id="490" name="Connector: Elbow 489">
            <a:extLst>
              <a:ext uri="{FF2B5EF4-FFF2-40B4-BE49-F238E27FC236}">
                <a16:creationId xmlns:a16="http://schemas.microsoft.com/office/drawing/2014/main" id="{86B3DE49-7C0F-37E9-214E-C4C122B53477}"/>
              </a:ext>
            </a:extLst>
          </p:cNvPr>
          <p:cNvCxnSpPr>
            <a:cxnSpLocks/>
            <a:stCxn id="497" idx="1"/>
          </p:cNvCxnSpPr>
          <p:nvPr/>
        </p:nvCxnSpPr>
        <p:spPr>
          <a:xfrm rot="10800000">
            <a:off x="8492260" y="999918"/>
            <a:ext cx="591489" cy="669950"/>
          </a:xfrm>
          <a:prstGeom prst="bentConnector2">
            <a:avLst/>
          </a:prstGeom>
          <a:ln w="12700">
            <a:solidFill>
              <a:srgbClr val="00C85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1" name="Graphic 490">
            <a:extLst>
              <a:ext uri="{FF2B5EF4-FFF2-40B4-BE49-F238E27FC236}">
                <a16:creationId xmlns:a16="http://schemas.microsoft.com/office/drawing/2014/main" id="{1B9A844B-5917-6473-3384-FF05D066974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34904" y="1412287"/>
            <a:ext cx="457200" cy="457200"/>
          </a:xfrm>
          <a:prstGeom prst="rect">
            <a:avLst/>
          </a:prstGeom>
        </p:spPr>
      </p:pic>
      <p:sp>
        <p:nvSpPr>
          <p:cNvPr id="492" name="TextBox 491">
            <a:extLst>
              <a:ext uri="{FF2B5EF4-FFF2-40B4-BE49-F238E27FC236}">
                <a16:creationId xmlns:a16="http://schemas.microsoft.com/office/drawing/2014/main" id="{2225C046-36F2-97C2-7B44-DD2065158274}"/>
              </a:ext>
            </a:extLst>
          </p:cNvPr>
          <p:cNvSpPr txBox="1"/>
          <p:nvPr/>
        </p:nvSpPr>
        <p:spPr>
          <a:xfrm>
            <a:off x="276105" y="1928446"/>
            <a:ext cx="1574799" cy="2769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>
                <a:solidFill>
                  <a:srgbClr val="F4540C"/>
                </a:solidFill>
                <a:latin typeface="+mj-lt"/>
                <a:cs typeface="Segoe UI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Microsoft Customer Service and Support (CSS)</a:t>
            </a:r>
          </a:p>
        </p:txBody>
      </p:sp>
      <p:cxnSp>
        <p:nvCxnSpPr>
          <p:cNvPr id="493" name="Connector: Elbow 492">
            <a:extLst>
              <a:ext uri="{FF2B5EF4-FFF2-40B4-BE49-F238E27FC236}">
                <a16:creationId xmlns:a16="http://schemas.microsoft.com/office/drawing/2014/main" id="{2036F486-EE3D-4417-CDA9-64B9A7B0150A}"/>
              </a:ext>
            </a:extLst>
          </p:cNvPr>
          <p:cNvCxnSpPr>
            <a:cxnSpLocks/>
            <a:stCxn id="492" idx="2"/>
            <a:endCxn id="520" idx="1"/>
          </p:cNvCxnSpPr>
          <p:nvPr/>
        </p:nvCxnSpPr>
        <p:spPr>
          <a:xfrm rot="16200000" flipH="1">
            <a:off x="1622272" y="1646678"/>
            <a:ext cx="305910" cy="1423444"/>
          </a:xfrm>
          <a:prstGeom prst="bentConnector2">
            <a:avLst/>
          </a:prstGeom>
          <a:ln w="12700">
            <a:solidFill>
              <a:srgbClr val="00C85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4" name="Rectangle 493">
            <a:extLst>
              <a:ext uri="{FF2B5EF4-FFF2-40B4-BE49-F238E27FC236}">
                <a16:creationId xmlns:a16="http://schemas.microsoft.com/office/drawing/2014/main" id="{4BCC62A7-7753-CAAC-1450-415335DD9040}"/>
              </a:ext>
            </a:extLst>
          </p:cNvPr>
          <p:cNvSpPr/>
          <p:nvPr/>
        </p:nvSpPr>
        <p:spPr bwMode="auto">
          <a:xfrm>
            <a:off x="1105222" y="2554743"/>
            <a:ext cx="1193814" cy="2769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00C85A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/>
              </a:rPr>
              <a:t>Telemetry,</a:t>
            </a:r>
          </a:p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00C85A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/>
              </a:rPr>
              <a:t>Diagnostics, Metrics</a:t>
            </a:r>
          </a:p>
        </p:txBody>
      </p:sp>
      <p:cxnSp>
        <p:nvCxnSpPr>
          <p:cNvPr id="495" name="Straight Arrow Connector 494">
            <a:extLst>
              <a:ext uri="{FF2B5EF4-FFF2-40B4-BE49-F238E27FC236}">
                <a16:creationId xmlns:a16="http://schemas.microsoft.com/office/drawing/2014/main" id="{E768864C-1798-573B-308B-C5FBC9AEFC45}"/>
              </a:ext>
            </a:extLst>
          </p:cNvPr>
          <p:cNvCxnSpPr>
            <a:cxnSpLocks/>
            <a:stCxn id="508" idx="1"/>
          </p:cNvCxnSpPr>
          <p:nvPr/>
        </p:nvCxnSpPr>
        <p:spPr>
          <a:xfrm flipH="1">
            <a:off x="5976285" y="2822264"/>
            <a:ext cx="3107463" cy="0"/>
          </a:xfrm>
          <a:prstGeom prst="straightConnector1">
            <a:avLst/>
          </a:prstGeom>
          <a:ln w="12700">
            <a:solidFill>
              <a:srgbClr val="D058AB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0" name="Graphic 449">
            <a:extLst>
              <a:ext uri="{FF2B5EF4-FFF2-40B4-BE49-F238E27FC236}">
                <a16:creationId xmlns:a16="http://schemas.microsoft.com/office/drawing/2014/main" id="{9639B5F1-8BD3-392F-34F7-CE744D032FF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31985" y="6354210"/>
            <a:ext cx="365760" cy="36576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9F588C7-29D3-447F-39F4-F4189DB69C8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595967" y="3161918"/>
            <a:ext cx="228600" cy="228600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EA1A855-56DD-6925-638B-7097203FA4F7}"/>
              </a:ext>
            </a:extLst>
          </p:cNvPr>
          <p:cNvCxnSpPr>
            <a:cxnSpLocks/>
          </p:cNvCxnSpPr>
          <p:nvPr/>
        </p:nvCxnSpPr>
        <p:spPr>
          <a:xfrm rot="5400000">
            <a:off x="1987399" y="2583249"/>
            <a:ext cx="878145" cy="1810184"/>
          </a:xfrm>
          <a:prstGeom prst="bentConnector3">
            <a:avLst>
              <a:gd name="adj1" fmla="val 60702"/>
            </a:avLst>
          </a:prstGeom>
          <a:ln w="12700">
            <a:solidFill>
              <a:srgbClr val="00C85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2478660-0248-676E-0B04-0819551A3AF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04024" y="-223193"/>
            <a:ext cx="883831" cy="7428753"/>
          </a:xfrm>
          <a:prstGeom prst="bentConnector3">
            <a:avLst>
              <a:gd name="adj1" fmla="val 60346"/>
            </a:avLst>
          </a:prstGeom>
          <a:ln w="12700">
            <a:solidFill>
              <a:srgbClr val="00C85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09BD191-9C8D-BD54-DAED-3F25262DEE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44337" y="2536495"/>
            <a:ext cx="878645" cy="1904192"/>
          </a:xfrm>
          <a:prstGeom prst="bentConnector3">
            <a:avLst>
              <a:gd name="adj1" fmla="val 60697"/>
            </a:avLst>
          </a:prstGeom>
          <a:ln w="12700">
            <a:solidFill>
              <a:srgbClr val="00C85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23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98714-C902-1DBF-6951-400B2CD5D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62AC-90E4-801E-2B6F-5D7F4036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Local – Storage architecture</a:t>
            </a:r>
          </a:p>
        </p:txBody>
      </p:sp>
      <p:sp>
        <p:nvSpPr>
          <p:cNvPr id="305" name="Rectangle: Rounded Corners 304">
            <a:extLst>
              <a:ext uri="{FF2B5EF4-FFF2-40B4-BE49-F238E27FC236}">
                <a16:creationId xmlns:a16="http://schemas.microsoft.com/office/drawing/2014/main" id="{944CCA69-114C-A3E6-84D6-AFEA4FD54164}"/>
              </a:ext>
            </a:extLst>
          </p:cNvPr>
          <p:cNvSpPr/>
          <p:nvPr/>
        </p:nvSpPr>
        <p:spPr bwMode="auto">
          <a:xfrm>
            <a:off x="4836932" y="969798"/>
            <a:ext cx="2782607" cy="392600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Windows Admin Center (WAC)</a:t>
            </a:r>
          </a:p>
        </p:txBody>
      </p: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65EE026A-1B54-E55B-16F6-689B660AB48B}"/>
              </a:ext>
            </a:extLst>
          </p:cNvPr>
          <p:cNvSpPr/>
          <p:nvPr/>
        </p:nvSpPr>
        <p:spPr bwMode="auto">
          <a:xfrm>
            <a:off x="674780" y="1418334"/>
            <a:ext cx="11106912" cy="5266944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E883FC51-81AB-D9DB-4604-DB7D5A0044CF}"/>
              </a:ext>
            </a:extLst>
          </p:cNvPr>
          <p:cNvSpPr/>
          <p:nvPr/>
        </p:nvSpPr>
        <p:spPr bwMode="auto">
          <a:xfrm>
            <a:off x="804900" y="2240713"/>
            <a:ext cx="10858763" cy="1745695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0" rIns="18288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Instance-wide storage pool</a:t>
            </a:r>
          </a:p>
        </p:txBody>
      </p:sp>
      <p:sp>
        <p:nvSpPr>
          <p:cNvPr id="379" name="Rectangle: Rounded Corners 378">
            <a:extLst>
              <a:ext uri="{FF2B5EF4-FFF2-40B4-BE49-F238E27FC236}">
                <a16:creationId xmlns:a16="http://schemas.microsoft.com/office/drawing/2014/main" id="{5ADB4A7C-5A21-D683-6679-CCCE58068A69}"/>
              </a:ext>
            </a:extLst>
          </p:cNvPr>
          <p:cNvSpPr/>
          <p:nvPr/>
        </p:nvSpPr>
        <p:spPr bwMode="auto">
          <a:xfrm>
            <a:off x="804900" y="5339076"/>
            <a:ext cx="10858763" cy="1255764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Storage pool of local drives with Storage Spaces Direct (S2D)</a:t>
            </a:r>
          </a:p>
        </p:txBody>
      </p:sp>
      <p:sp>
        <p:nvSpPr>
          <p:cNvPr id="458" name="Rectangle: Rounded Corners 457">
            <a:extLst>
              <a:ext uri="{FF2B5EF4-FFF2-40B4-BE49-F238E27FC236}">
                <a16:creationId xmlns:a16="http://schemas.microsoft.com/office/drawing/2014/main" id="{E4EA7C47-0D42-3355-76A6-8A9A70776AB1}"/>
              </a:ext>
            </a:extLst>
          </p:cNvPr>
          <p:cNvSpPr/>
          <p:nvPr/>
        </p:nvSpPr>
        <p:spPr bwMode="auto">
          <a:xfrm>
            <a:off x="3206241" y="5439666"/>
            <a:ext cx="1189728" cy="855969"/>
          </a:xfrm>
          <a:prstGeom prst="roundRect">
            <a:avLst>
              <a:gd name="adj" fmla="val 464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Cache-tier</a:t>
            </a:r>
          </a:p>
        </p:txBody>
      </p: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1CCAA09D-FB4D-85BE-F6B9-F8385C0AB71E}"/>
              </a:ext>
            </a:extLst>
          </p:cNvPr>
          <p:cNvGrpSpPr/>
          <p:nvPr/>
        </p:nvGrpSpPr>
        <p:grpSpPr>
          <a:xfrm>
            <a:off x="3292975" y="5488308"/>
            <a:ext cx="1016259" cy="460188"/>
            <a:chOff x="5372742" y="5201212"/>
            <a:chExt cx="1016259" cy="460188"/>
          </a:xfrm>
        </p:grpSpPr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8BCB025E-9E37-CC86-5BBC-6EB4BAA6A430}"/>
                </a:ext>
              </a:extLst>
            </p:cNvPr>
            <p:cNvGrpSpPr/>
            <p:nvPr/>
          </p:nvGrpSpPr>
          <p:grpSpPr>
            <a:xfrm>
              <a:off x="5850970" y="5201212"/>
              <a:ext cx="538031" cy="460188"/>
              <a:chOff x="7243487" y="5309703"/>
              <a:chExt cx="538031" cy="460188"/>
            </a:xfrm>
          </p:grpSpPr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39B004EC-B389-8109-3D11-FD95F69C6427}"/>
                  </a:ext>
                </a:extLst>
              </p:cNvPr>
              <p:cNvSpPr/>
              <p:nvPr/>
            </p:nvSpPr>
            <p:spPr bwMode="auto">
              <a:xfrm>
                <a:off x="7303288" y="5309703"/>
                <a:ext cx="418427" cy="46018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6369AB07-0B08-E876-5E3A-32863F3CF625}"/>
                  </a:ext>
                </a:extLst>
              </p:cNvPr>
              <p:cNvSpPr txBox="1"/>
              <p:nvPr/>
            </p:nvSpPr>
            <p:spPr>
              <a:xfrm>
                <a:off x="7243487" y="5431306"/>
                <a:ext cx="538031" cy="216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NVMe</a:t>
                </a:r>
              </a:p>
            </p:txBody>
          </p:sp>
        </p:grp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E9DD8295-2D92-6B24-6831-52B38F34210E}"/>
                </a:ext>
              </a:extLst>
            </p:cNvPr>
            <p:cNvGrpSpPr/>
            <p:nvPr/>
          </p:nvGrpSpPr>
          <p:grpSpPr>
            <a:xfrm>
              <a:off x="5372742" y="5201212"/>
              <a:ext cx="538031" cy="460188"/>
              <a:chOff x="7243487" y="5309703"/>
              <a:chExt cx="538031" cy="460188"/>
            </a:xfrm>
          </p:grpSpPr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0AC6A0DB-0EF2-2423-D1A2-423C79DE1100}"/>
                  </a:ext>
                </a:extLst>
              </p:cNvPr>
              <p:cNvSpPr/>
              <p:nvPr/>
            </p:nvSpPr>
            <p:spPr bwMode="auto">
              <a:xfrm>
                <a:off x="7303288" y="5309703"/>
                <a:ext cx="418427" cy="46018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A39A420E-88B6-F79A-999C-70A74E7F1EA1}"/>
                  </a:ext>
                </a:extLst>
              </p:cNvPr>
              <p:cNvSpPr txBox="1"/>
              <p:nvPr/>
            </p:nvSpPr>
            <p:spPr>
              <a:xfrm>
                <a:off x="7243487" y="5431306"/>
                <a:ext cx="538031" cy="216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NVMe</a:t>
                </a:r>
              </a:p>
            </p:txBody>
          </p:sp>
        </p:grpSp>
      </p:grp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C030D827-3485-D4CA-D9F9-1315F7D97AF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4283" y="1332000"/>
            <a:ext cx="12700" cy="7165166"/>
          </a:xfrm>
          <a:prstGeom prst="bentConnector3">
            <a:avLst>
              <a:gd name="adj1" fmla="val 1800000"/>
            </a:avLst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DB665F5F-8757-E9C3-645A-4650EA88CA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42991" y="3123291"/>
            <a:ext cx="12700" cy="3582583"/>
          </a:xfrm>
          <a:prstGeom prst="bentConnector3">
            <a:avLst>
              <a:gd name="adj1" fmla="val 1800000"/>
            </a:avLst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AA5D900F-6C98-3A3D-A7AD-89A07EBF8382}"/>
              </a:ext>
            </a:extLst>
          </p:cNvPr>
          <p:cNvCxnSpPr/>
          <p:nvPr/>
        </p:nvCxnSpPr>
        <p:spPr>
          <a:xfrm>
            <a:off x="2774556" y="5199400"/>
            <a:ext cx="7219327" cy="0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C2488387-2B8F-A373-800B-45ECB7B6CF01}"/>
              </a:ext>
            </a:extLst>
          </p:cNvPr>
          <p:cNvCxnSpPr>
            <a:cxnSpLocks/>
          </p:cNvCxnSpPr>
          <p:nvPr/>
        </p:nvCxnSpPr>
        <p:spPr>
          <a:xfrm flipV="1">
            <a:off x="2774556" y="4908232"/>
            <a:ext cx="0" cy="291168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F15880D7-9726-3CAE-2E8F-FAC87D2A3BC0}"/>
              </a:ext>
            </a:extLst>
          </p:cNvPr>
          <p:cNvCxnSpPr/>
          <p:nvPr/>
        </p:nvCxnSpPr>
        <p:spPr>
          <a:xfrm flipV="1">
            <a:off x="6380592" y="4907597"/>
            <a:ext cx="0" cy="292608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E1E8880F-DE57-F885-9B4F-3D3F1406E244}"/>
              </a:ext>
            </a:extLst>
          </p:cNvPr>
          <p:cNvCxnSpPr/>
          <p:nvPr/>
        </p:nvCxnSpPr>
        <p:spPr>
          <a:xfrm flipV="1">
            <a:off x="9993883" y="4911407"/>
            <a:ext cx="0" cy="292608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TextBox 315">
            <a:extLst>
              <a:ext uri="{FF2B5EF4-FFF2-40B4-BE49-F238E27FC236}">
                <a16:creationId xmlns:a16="http://schemas.microsoft.com/office/drawing/2014/main" id="{821998C0-7BE0-E86A-EFAB-E8F8C3E6A3D1}"/>
              </a:ext>
            </a:extLst>
          </p:cNvPr>
          <p:cNvSpPr txBox="1"/>
          <p:nvPr/>
        </p:nvSpPr>
        <p:spPr>
          <a:xfrm>
            <a:off x="760297" y="4898708"/>
            <a:ext cx="19697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 (Headings)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anose="020B0502040204020203" pitchFamily="34" charset="0"/>
              </a:rPr>
              <a:t>Software-defined storage with mirrored resiliency provide by Software Bus Layer (SBL)</a:t>
            </a:r>
          </a:p>
        </p:txBody>
      </p:sp>
      <p:sp>
        <p:nvSpPr>
          <p:cNvPr id="373" name="Rectangle: Rounded Corners 372">
            <a:extLst>
              <a:ext uri="{FF2B5EF4-FFF2-40B4-BE49-F238E27FC236}">
                <a16:creationId xmlns:a16="http://schemas.microsoft.com/office/drawing/2014/main" id="{34C1EBE3-28CF-1AC1-8CA2-37437AF30D26}"/>
              </a:ext>
            </a:extLst>
          </p:cNvPr>
          <p:cNvSpPr/>
          <p:nvPr/>
        </p:nvSpPr>
        <p:spPr bwMode="auto">
          <a:xfrm>
            <a:off x="1578729" y="2467653"/>
            <a:ext cx="1973225" cy="1334224"/>
          </a:xfrm>
          <a:prstGeom prst="roundRect">
            <a:avLst>
              <a:gd name="adj" fmla="val 4645"/>
            </a:avLst>
          </a:prstGeom>
          <a:solidFill>
            <a:srgbClr val="D9F5F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Storage Spaces Virtual Disk</a:t>
            </a: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8FD6FC17-4DDE-A57A-0428-251155F42A97}"/>
              </a:ext>
            </a:extLst>
          </p:cNvPr>
          <p:cNvGrpSpPr/>
          <p:nvPr/>
        </p:nvGrpSpPr>
        <p:grpSpPr>
          <a:xfrm>
            <a:off x="1627118" y="2534060"/>
            <a:ext cx="1864360" cy="996349"/>
            <a:chOff x="6822440" y="2096012"/>
            <a:chExt cx="1864360" cy="996349"/>
          </a:xfrm>
        </p:grpSpPr>
        <p:sp>
          <p:nvSpPr>
            <p:cNvPr id="375" name="Rectangle: Rounded Corners 374">
              <a:extLst>
                <a:ext uri="{FF2B5EF4-FFF2-40B4-BE49-F238E27FC236}">
                  <a16:creationId xmlns:a16="http://schemas.microsoft.com/office/drawing/2014/main" id="{E7BC5CE2-2147-8219-676C-B1D66BBA6333}"/>
                </a:ext>
              </a:extLst>
            </p:cNvPr>
            <p:cNvSpPr/>
            <p:nvPr/>
          </p:nvSpPr>
          <p:spPr bwMode="auto">
            <a:xfrm>
              <a:off x="6822440" y="2096012"/>
              <a:ext cx="1864360" cy="996349"/>
            </a:xfrm>
            <a:prstGeom prst="roundRect">
              <a:avLst>
                <a:gd name="adj" fmla="val 4645"/>
              </a:avLst>
            </a:prstGeom>
            <a:solidFill>
              <a:schemeClr val="tx1">
                <a:lumMod val="95000"/>
              </a:schemeClr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UserStorage_1 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(CSV)</a:t>
              </a:r>
            </a:p>
          </p:txBody>
        </p:sp>
        <p:sp>
          <p:nvSpPr>
            <p:cNvPr id="376" name="Rectangle: Rounded Corners 375">
              <a:extLst>
                <a:ext uri="{FF2B5EF4-FFF2-40B4-BE49-F238E27FC236}">
                  <a16:creationId xmlns:a16="http://schemas.microsoft.com/office/drawing/2014/main" id="{E5D85A20-268C-8B90-9A9F-A716A2D3778C}"/>
                </a:ext>
              </a:extLst>
            </p:cNvPr>
            <p:cNvSpPr/>
            <p:nvPr/>
          </p:nvSpPr>
          <p:spPr bwMode="auto">
            <a:xfrm>
              <a:off x="6888480" y="2162975"/>
              <a:ext cx="1732280" cy="675024"/>
            </a:xfrm>
            <a:prstGeom prst="roundRect">
              <a:avLst>
                <a:gd name="adj" fmla="val 4645"/>
              </a:avLst>
            </a:prstGeom>
            <a:solidFill>
              <a:schemeClr val="tx1">
                <a:lumMod val="95000"/>
              </a:schemeClr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Resilient File System (</a:t>
              </a:r>
              <a:r>
                <a:rPr kumimoji="0" lang="en-US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ReFS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)</a:t>
              </a:r>
            </a:p>
          </p:txBody>
        </p:sp>
        <p:sp>
          <p:nvSpPr>
            <p:cNvPr id="377" name="Rectangle: Rounded Corners 376">
              <a:extLst>
                <a:ext uri="{FF2B5EF4-FFF2-40B4-BE49-F238E27FC236}">
                  <a16:creationId xmlns:a16="http://schemas.microsoft.com/office/drawing/2014/main" id="{35639598-F60E-A223-E2DA-6FFC6190E398}"/>
                </a:ext>
              </a:extLst>
            </p:cNvPr>
            <p:cNvSpPr/>
            <p:nvPr/>
          </p:nvSpPr>
          <p:spPr bwMode="auto">
            <a:xfrm>
              <a:off x="7101840" y="2238846"/>
              <a:ext cx="1305560" cy="320806"/>
            </a:xfrm>
            <a:prstGeom prst="roundRect">
              <a:avLst>
                <a:gd name="adj" fmla="val 4645"/>
              </a:avLst>
            </a:prstGeom>
            <a:solidFill>
              <a:schemeClr val="tx1">
                <a:lumMod val="95000"/>
              </a:schemeClr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     VHD / VHDX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39041CC4-AEA9-1D5F-4B99-C990092E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30848" y="2260432"/>
              <a:ext cx="274320" cy="274320"/>
            </a:xfrm>
            <a:prstGeom prst="rect">
              <a:avLst/>
            </a:prstGeom>
          </p:spPr>
        </p:pic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8B8D77C6-34C3-B03A-E6A0-5A4F6A982BCA}"/>
              </a:ext>
            </a:extLst>
          </p:cNvPr>
          <p:cNvGrpSpPr/>
          <p:nvPr/>
        </p:nvGrpSpPr>
        <p:grpSpPr>
          <a:xfrm>
            <a:off x="5247668" y="2472775"/>
            <a:ext cx="1973225" cy="1334224"/>
            <a:chOff x="7142424" y="1447801"/>
            <a:chExt cx="1973225" cy="1334224"/>
          </a:xfrm>
          <a:solidFill>
            <a:schemeClr val="tx1">
              <a:lumMod val="95000"/>
            </a:schemeClr>
          </a:solidFill>
        </p:grpSpPr>
        <p:sp>
          <p:nvSpPr>
            <p:cNvPr id="367" name="Rectangle: Rounded Corners 366">
              <a:extLst>
                <a:ext uri="{FF2B5EF4-FFF2-40B4-BE49-F238E27FC236}">
                  <a16:creationId xmlns:a16="http://schemas.microsoft.com/office/drawing/2014/main" id="{F8853475-B62D-09DD-33A1-25FDD965D016}"/>
                </a:ext>
              </a:extLst>
            </p:cNvPr>
            <p:cNvSpPr/>
            <p:nvPr/>
          </p:nvSpPr>
          <p:spPr bwMode="auto">
            <a:xfrm>
              <a:off x="7142424" y="1447801"/>
              <a:ext cx="1973225" cy="1334224"/>
            </a:xfrm>
            <a:prstGeom prst="roundRect">
              <a:avLst>
                <a:gd name="adj" fmla="val 4645"/>
              </a:avLst>
            </a:prstGeom>
            <a:solidFill>
              <a:srgbClr val="D9F5FF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Storage Spaces Virtual Disk</a:t>
              </a:r>
            </a:p>
          </p:txBody>
        </p: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4A1F0C70-2D4A-D2E9-8834-2270C1FA3525}"/>
                </a:ext>
              </a:extLst>
            </p:cNvPr>
            <p:cNvGrpSpPr/>
            <p:nvPr/>
          </p:nvGrpSpPr>
          <p:grpSpPr>
            <a:xfrm>
              <a:off x="7190813" y="1514208"/>
              <a:ext cx="1864360" cy="996349"/>
              <a:chOff x="6822440" y="2096012"/>
              <a:chExt cx="1864360" cy="996349"/>
            </a:xfrm>
            <a:grpFill/>
          </p:grpSpPr>
          <p:sp>
            <p:nvSpPr>
              <p:cNvPr id="369" name="Rectangle: Rounded Corners 368">
                <a:extLst>
                  <a:ext uri="{FF2B5EF4-FFF2-40B4-BE49-F238E27FC236}">
                    <a16:creationId xmlns:a16="http://schemas.microsoft.com/office/drawing/2014/main" id="{89064E48-9190-13C7-8B1D-83790C38D804}"/>
                  </a:ext>
                </a:extLst>
              </p:cNvPr>
              <p:cNvSpPr/>
              <p:nvPr/>
            </p:nvSpPr>
            <p:spPr bwMode="auto">
              <a:xfrm>
                <a:off x="6822440" y="2096012"/>
                <a:ext cx="1864360" cy="996349"/>
              </a:xfrm>
              <a:prstGeom prst="roundRect">
                <a:avLst>
                  <a:gd name="adj" fmla="val 4645"/>
                </a:avLst>
              </a:prstGeom>
              <a:grpFill/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UserStorage_2 </a:t>
                </a: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(CSV)</a:t>
                </a:r>
              </a:p>
            </p:txBody>
          </p:sp>
          <p:sp>
            <p:nvSpPr>
              <p:cNvPr id="370" name="Rectangle: Rounded Corners 369">
                <a:extLst>
                  <a:ext uri="{FF2B5EF4-FFF2-40B4-BE49-F238E27FC236}">
                    <a16:creationId xmlns:a16="http://schemas.microsoft.com/office/drawing/2014/main" id="{F43EC6C6-B47C-0989-5570-0E760F0293B0}"/>
                  </a:ext>
                </a:extLst>
              </p:cNvPr>
              <p:cNvSpPr/>
              <p:nvPr/>
            </p:nvSpPr>
            <p:spPr bwMode="auto">
              <a:xfrm>
                <a:off x="6888480" y="2162975"/>
                <a:ext cx="1732280" cy="675024"/>
              </a:xfrm>
              <a:prstGeom prst="roundRect">
                <a:avLst>
                  <a:gd name="adj" fmla="val 4645"/>
                </a:avLst>
              </a:prstGeom>
              <a:grpFill/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Resilient File System (ReFS)</a:t>
                </a:r>
              </a:p>
            </p:txBody>
          </p:sp>
          <p:sp>
            <p:nvSpPr>
              <p:cNvPr id="371" name="Rectangle: Rounded Corners 370">
                <a:extLst>
                  <a:ext uri="{FF2B5EF4-FFF2-40B4-BE49-F238E27FC236}">
                    <a16:creationId xmlns:a16="http://schemas.microsoft.com/office/drawing/2014/main" id="{EE6E410D-DB06-1801-071A-54BAADC0B6DD}"/>
                  </a:ext>
                </a:extLst>
              </p:cNvPr>
              <p:cNvSpPr/>
              <p:nvPr/>
            </p:nvSpPr>
            <p:spPr bwMode="auto">
              <a:xfrm>
                <a:off x="7101840" y="2238846"/>
                <a:ext cx="1305560" cy="320806"/>
              </a:xfrm>
              <a:prstGeom prst="roundRect">
                <a:avLst>
                  <a:gd name="adj" fmla="val 4645"/>
                </a:avLst>
              </a:prstGeom>
              <a:grpFill/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    VHD / VHDX</a:t>
                </a:r>
              </a:p>
            </p:txBody>
          </p:sp>
          <p:pic>
            <p:nvPicPr>
              <p:cNvPr id="372" name="Graphic 371">
                <a:extLst>
                  <a:ext uri="{FF2B5EF4-FFF2-40B4-BE49-F238E27FC236}">
                    <a16:creationId xmlns:a16="http://schemas.microsoft.com/office/drawing/2014/main" id="{9CA2E17A-612B-867C-07C3-41A1976ED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130848" y="2260432"/>
                <a:ext cx="274320" cy="274320"/>
              </a:xfrm>
              <a:prstGeom prst="rect">
                <a:avLst/>
              </a:prstGeom>
            </p:spPr>
          </p:pic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04DC6373-AF6B-2421-84CF-11CCFD5F3436}"/>
              </a:ext>
            </a:extLst>
          </p:cNvPr>
          <p:cNvGrpSpPr/>
          <p:nvPr/>
        </p:nvGrpSpPr>
        <p:grpSpPr>
          <a:xfrm>
            <a:off x="8830882" y="2477897"/>
            <a:ext cx="1973225" cy="1334224"/>
            <a:chOff x="7056699" y="1447801"/>
            <a:chExt cx="1973225" cy="1334224"/>
          </a:xfrm>
          <a:solidFill>
            <a:schemeClr val="tx1">
              <a:lumMod val="95000"/>
            </a:schemeClr>
          </a:solidFill>
        </p:grpSpPr>
        <p:sp>
          <p:nvSpPr>
            <p:cNvPr id="361" name="Rectangle: Rounded Corners 360">
              <a:extLst>
                <a:ext uri="{FF2B5EF4-FFF2-40B4-BE49-F238E27FC236}">
                  <a16:creationId xmlns:a16="http://schemas.microsoft.com/office/drawing/2014/main" id="{62A8D8F2-4B1D-767D-F73E-F92CC3117E4A}"/>
                </a:ext>
              </a:extLst>
            </p:cNvPr>
            <p:cNvSpPr/>
            <p:nvPr/>
          </p:nvSpPr>
          <p:spPr bwMode="auto">
            <a:xfrm>
              <a:off x="7056699" y="1447801"/>
              <a:ext cx="1973225" cy="1334224"/>
            </a:xfrm>
            <a:prstGeom prst="roundRect">
              <a:avLst>
                <a:gd name="adj" fmla="val 4645"/>
              </a:avLst>
            </a:prstGeom>
            <a:solidFill>
              <a:srgbClr val="D9F5FF"/>
            </a:solidFill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Storage Spaces Virtual Disk</a:t>
              </a:r>
            </a:p>
          </p:txBody>
        </p: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E5806E2E-613C-0451-D607-B74523DFF8FF}"/>
                </a:ext>
              </a:extLst>
            </p:cNvPr>
            <p:cNvGrpSpPr/>
            <p:nvPr/>
          </p:nvGrpSpPr>
          <p:grpSpPr>
            <a:xfrm>
              <a:off x="7105088" y="1514208"/>
              <a:ext cx="1864360" cy="996349"/>
              <a:chOff x="6736715" y="2096012"/>
              <a:chExt cx="1864360" cy="996349"/>
            </a:xfrm>
            <a:grpFill/>
          </p:grpSpPr>
          <p:sp>
            <p:nvSpPr>
              <p:cNvPr id="363" name="Rectangle: Rounded Corners 362">
                <a:extLst>
                  <a:ext uri="{FF2B5EF4-FFF2-40B4-BE49-F238E27FC236}">
                    <a16:creationId xmlns:a16="http://schemas.microsoft.com/office/drawing/2014/main" id="{63E3DD84-615A-6BB8-558B-CBF3A2DA4623}"/>
                  </a:ext>
                </a:extLst>
              </p:cNvPr>
              <p:cNvSpPr/>
              <p:nvPr/>
            </p:nvSpPr>
            <p:spPr bwMode="auto">
              <a:xfrm>
                <a:off x="6736715" y="2096012"/>
                <a:ext cx="1864360" cy="996349"/>
              </a:xfrm>
              <a:prstGeom prst="roundRect">
                <a:avLst>
                  <a:gd name="adj" fmla="val 4645"/>
                </a:avLst>
              </a:prstGeom>
              <a:grpFill/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UserStorage_3 </a:t>
                </a: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(CSV)</a:t>
                </a:r>
              </a:p>
            </p:txBody>
          </p:sp>
          <p:sp>
            <p:nvSpPr>
              <p:cNvPr id="364" name="Rectangle: Rounded Corners 363">
                <a:extLst>
                  <a:ext uri="{FF2B5EF4-FFF2-40B4-BE49-F238E27FC236}">
                    <a16:creationId xmlns:a16="http://schemas.microsoft.com/office/drawing/2014/main" id="{E12CFB7A-9A7B-FB54-AA80-991E5852CAE6}"/>
                  </a:ext>
                </a:extLst>
              </p:cNvPr>
              <p:cNvSpPr/>
              <p:nvPr/>
            </p:nvSpPr>
            <p:spPr bwMode="auto">
              <a:xfrm>
                <a:off x="6802755" y="2162975"/>
                <a:ext cx="1732280" cy="675024"/>
              </a:xfrm>
              <a:prstGeom prst="roundRect">
                <a:avLst>
                  <a:gd name="adj" fmla="val 4645"/>
                </a:avLst>
              </a:prstGeom>
              <a:grpFill/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Resilient File System (ReFS)</a:t>
                </a:r>
              </a:p>
            </p:txBody>
          </p:sp>
          <p:sp>
            <p:nvSpPr>
              <p:cNvPr id="365" name="Rectangle: Rounded Corners 364">
                <a:extLst>
                  <a:ext uri="{FF2B5EF4-FFF2-40B4-BE49-F238E27FC236}">
                    <a16:creationId xmlns:a16="http://schemas.microsoft.com/office/drawing/2014/main" id="{5FAE8B40-5026-1CAE-A2F0-7318A772F50D}"/>
                  </a:ext>
                </a:extLst>
              </p:cNvPr>
              <p:cNvSpPr/>
              <p:nvPr/>
            </p:nvSpPr>
            <p:spPr bwMode="auto">
              <a:xfrm>
                <a:off x="7016115" y="2238846"/>
                <a:ext cx="1305560" cy="320806"/>
              </a:xfrm>
              <a:prstGeom prst="roundRect">
                <a:avLst>
                  <a:gd name="adj" fmla="val 4645"/>
                </a:avLst>
              </a:prstGeom>
              <a:grpFill/>
              <a:ln w="12700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     VHD / VHDX</a:t>
                </a:r>
              </a:p>
            </p:txBody>
          </p:sp>
          <p:pic>
            <p:nvPicPr>
              <p:cNvPr id="366" name="Graphic 365">
                <a:extLst>
                  <a:ext uri="{FF2B5EF4-FFF2-40B4-BE49-F238E27FC236}">
                    <a16:creationId xmlns:a16="http://schemas.microsoft.com/office/drawing/2014/main" id="{2D648010-83B8-C859-C04B-1CC2D36BE1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045123" y="2260432"/>
                <a:ext cx="274320" cy="274320"/>
              </a:xfrm>
              <a:prstGeom prst="rect">
                <a:avLst/>
              </a:prstGeom>
            </p:spPr>
          </p:pic>
        </p:grpSp>
      </p:grpSp>
      <p:cxnSp>
        <p:nvCxnSpPr>
          <p:cNvPr id="320" name="Connector: Elbow 319">
            <a:extLst>
              <a:ext uri="{FF2B5EF4-FFF2-40B4-BE49-F238E27FC236}">
                <a16:creationId xmlns:a16="http://schemas.microsoft.com/office/drawing/2014/main" id="{746A8031-0EA4-0AF9-7709-D138952C5B4E}"/>
              </a:ext>
            </a:extLst>
          </p:cNvPr>
          <p:cNvCxnSpPr>
            <a:cxnSpLocks/>
            <a:stCxn id="458" idx="0"/>
            <a:endCxn id="373" idx="3"/>
          </p:cNvCxnSpPr>
          <p:nvPr/>
        </p:nvCxnSpPr>
        <p:spPr>
          <a:xfrm rot="16200000" flipV="1">
            <a:off x="2524080" y="4162640"/>
            <a:ext cx="2304901" cy="249151"/>
          </a:xfrm>
          <a:prstGeom prst="bentConnector2">
            <a:avLst/>
          </a:prstGeom>
          <a:ln w="12700">
            <a:solidFill>
              <a:srgbClr val="D058A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320">
            <a:extLst>
              <a:ext uri="{FF2B5EF4-FFF2-40B4-BE49-F238E27FC236}">
                <a16:creationId xmlns:a16="http://schemas.microsoft.com/office/drawing/2014/main" id="{2F78F072-125B-BD68-8C77-6A26B81197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82352" y="5243009"/>
            <a:ext cx="393311" cy="3"/>
          </a:xfrm>
          <a:prstGeom prst="bentConnector3">
            <a:avLst>
              <a:gd name="adj1" fmla="val 50000"/>
            </a:avLst>
          </a:prstGeom>
          <a:ln w="12700">
            <a:solidFill>
              <a:srgbClr val="D058A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626B300C-F2A7-EA2E-EF35-7C384C2C651A}"/>
              </a:ext>
            </a:extLst>
          </p:cNvPr>
          <p:cNvCxnSpPr>
            <a:cxnSpLocks/>
          </p:cNvCxnSpPr>
          <p:nvPr/>
        </p:nvCxnSpPr>
        <p:spPr>
          <a:xfrm>
            <a:off x="3799894" y="5042760"/>
            <a:ext cx="7199395" cy="0"/>
          </a:xfrm>
          <a:prstGeom prst="line">
            <a:avLst/>
          </a:prstGeom>
          <a:ln w="12700">
            <a:solidFill>
              <a:srgbClr val="D058A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>
            <a:extLst>
              <a:ext uri="{FF2B5EF4-FFF2-40B4-BE49-F238E27FC236}">
                <a16:creationId xmlns:a16="http://schemas.microsoft.com/office/drawing/2014/main" id="{D1B84C64-7ACE-33DF-C07E-0DDAF4463E10}"/>
              </a:ext>
            </a:extLst>
          </p:cNvPr>
          <p:cNvSpPr txBox="1"/>
          <p:nvPr/>
        </p:nvSpPr>
        <p:spPr>
          <a:xfrm>
            <a:off x="3750133" y="3233315"/>
            <a:ext cx="155454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D058AB"/>
                </a:solidFill>
                <a:effectLst/>
                <a:uLnTx/>
                <a:uFillTx/>
                <a:latin typeface="Segoe UI Semibold (Headings)"/>
                <a:ea typeface="+mn-ea"/>
                <a:cs typeface="Segoe UI" panose="020B0502040204020203" pitchFamily="34" charset="0"/>
              </a:rPr>
              <a:t>S2D writes multiple copies to persistent cache, using the physical flash drives in the instance machines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26B88D30-C44E-B7C9-D56B-70E0DADC6820}"/>
              </a:ext>
            </a:extLst>
          </p:cNvPr>
          <p:cNvSpPr txBox="1"/>
          <p:nvPr/>
        </p:nvSpPr>
        <p:spPr>
          <a:xfrm>
            <a:off x="3765777" y="2252737"/>
            <a:ext cx="15211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 (Headings)"/>
                <a:ea typeface="+mn-ea"/>
                <a:cs typeface="Segoe UI" panose="020B0502040204020203" pitchFamily="34" charset="0"/>
              </a:rPr>
              <a:t>VMs can read/write to a VHD/X file on any cluster-shared volume (CSV)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1CB943B-0CEA-0452-D14E-89963FB3FF37}"/>
              </a:ext>
            </a:extLst>
          </p:cNvPr>
          <p:cNvSpPr txBox="1"/>
          <p:nvPr/>
        </p:nvSpPr>
        <p:spPr>
          <a:xfrm>
            <a:off x="1055740" y="1580839"/>
            <a:ext cx="20338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instance</a:t>
            </a:r>
          </a:p>
        </p:txBody>
      </p:sp>
      <p:sp>
        <p:nvSpPr>
          <p:cNvPr id="352" name="Rectangle: Rounded Corners 351">
            <a:extLst>
              <a:ext uri="{FF2B5EF4-FFF2-40B4-BE49-F238E27FC236}">
                <a16:creationId xmlns:a16="http://schemas.microsoft.com/office/drawing/2014/main" id="{2D90B09E-9E69-0330-4564-FAD31ACCED5A}"/>
              </a:ext>
            </a:extLst>
          </p:cNvPr>
          <p:cNvSpPr/>
          <p:nvPr/>
        </p:nvSpPr>
        <p:spPr bwMode="auto">
          <a:xfrm>
            <a:off x="911654" y="4033704"/>
            <a:ext cx="3492286" cy="403719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4572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Machine Operating System </a:t>
            </a:r>
          </a:p>
        </p:txBody>
      </p:sp>
      <p:pic>
        <p:nvPicPr>
          <p:cNvPr id="353" name="Graphic 352">
            <a:extLst>
              <a:ext uri="{FF2B5EF4-FFF2-40B4-BE49-F238E27FC236}">
                <a16:creationId xmlns:a16="http://schemas.microsoft.com/office/drawing/2014/main" id="{BF48E375-9181-AA02-D873-2C201E63F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606" y="4110596"/>
            <a:ext cx="274320" cy="274320"/>
          </a:xfrm>
          <a:prstGeom prst="rect">
            <a:avLst/>
          </a:prstGeom>
        </p:spPr>
      </p:pic>
      <p:sp>
        <p:nvSpPr>
          <p:cNvPr id="355" name="Rectangle: Rounded Corners 354">
            <a:extLst>
              <a:ext uri="{FF2B5EF4-FFF2-40B4-BE49-F238E27FC236}">
                <a16:creationId xmlns:a16="http://schemas.microsoft.com/office/drawing/2014/main" id="{5A4BD8F6-477B-7933-0253-DD93B0937E4A}"/>
              </a:ext>
            </a:extLst>
          </p:cNvPr>
          <p:cNvSpPr/>
          <p:nvPr/>
        </p:nvSpPr>
        <p:spPr bwMode="auto">
          <a:xfrm>
            <a:off x="911654" y="4499043"/>
            <a:ext cx="3492287" cy="403719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</a:t>
            </a:r>
          </a:p>
        </p:txBody>
      </p:sp>
      <p:pic>
        <p:nvPicPr>
          <p:cNvPr id="356" name="Graphic 355">
            <a:extLst>
              <a:ext uri="{FF2B5EF4-FFF2-40B4-BE49-F238E27FC236}">
                <a16:creationId xmlns:a16="http://schemas.microsoft.com/office/drawing/2014/main" id="{17A93714-C704-F68C-3A22-4F4CD90E45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606" y="4563743"/>
            <a:ext cx="274320" cy="274320"/>
          </a:xfrm>
          <a:prstGeom prst="rect">
            <a:avLst/>
          </a:prstGeom>
        </p:spPr>
      </p:pic>
      <p:sp>
        <p:nvSpPr>
          <p:cNvPr id="347" name="Rectangle: Rounded Corners 346">
            <a:extLst>
              <a:ext uri="{FF2B5EF4-FFF2-40B4-BE49-F238E27FC236}">
                <a16:creationId xmlns:a16="http://schemas.microsoft.com/office/drawing/2014/main" id="{62B6418A-F896-E563-4915-DED498F649F0}"/>
              </a:ext>
            </a:extLst>
          </p:cNvPr>
          <p:cNvSpPr/>
          <p:nvPr/>
        </p:nvSpPr>
        <p:spPr bwMode="auto">
          <a:xfrm>
            <a:off x="4493286" y="4033673"/>
            <a:ext cx="3492286" cy="403719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4572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Machine Operating System </a:t>
            </a:r>
          </a:p>
        </p:txBody>
      </p:sp>
      <p:pic>
        <p:nvPicPr>
          <p:cNvPr id="348" name="Graphic 347">
            <a:extLst>
              <a:ext uri="{FF2B5EF4-FFF2-40B4-BE49-F238E27FC236}">
                <a16:creationId xmlns:a16="http://schemas.microsoft.com/office/drawing/2014/main" id="{A54C49F4-332F-A450-A141-C2DC98B19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9238" y="4110565"/>
            <a:ext cx="274320" cy="274320"/>
          </a:xfrm>
          <a:prstGeom prst="rect">
            <a:avLst/>
          </a:prstGeom>
        </p:spPr>
      </p:pic>
      <p:sp>
        <p:nvSpPr>
          <p:cNvPr id="350" name="Rectangle: Rounded Corners 349">
            <a:extLst>
              <a:ext uri="{FF2B5EF4-FFF2-40B4-BE49-F238E27FC236}">
                <a16:creationId xmlns:a16="http://schemas.microsoft.com/office/drawing/2014/main" id="{A9918FE0-04B8-CC5C-5266-143AA1886C69}"/>
              </a:ext>
            </a:extLst>
          </p:cNvPr>
          <p:cNvSpPr/>
          <p:nvPr/>
        </p:nvSpPr>
        <p:spPr bwMode="auto">
          <a:xfrm>
            <a:off x="4493286" y="4499012"/>
            <a:ext cx="3492287" cy="403719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</a:t>
            </a:r>
          </a:p>
        </p:txBody>
      </p:sp>
      <p:pic>
        <p:nvPicPr>
          <p:cNvPr id="351" name="Graphic 350">
            <a:extLst>
              <a:ext uri="{FF2B5EF4-FFF2-40B4-BE49-F238E27FC236}">
                <a16:creationId xmlns:a16="http://schemas.microsoft.com/office/drawing/2014/main" id="{1D0E85C9-BF36-1936-D87E-30719F533B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69238" y="4563712"/>
            <a:ext cx="274320" cy="274320"/>
          </a:xfrm>
          <a:prstGeom prst="rect">
            <a:avLst/>
          </a:prstGeom>
        </p:spPr>
      </p:pic>
      <p:sp>
        <p:nvSpPr>
          <p:cNvPr id="342" name="Rectangle: Rounded Corners 341">
            <a:extLst>
              <a:ext uri="{FF2B5EF4-FFF2-40B4-BE49-F238E27FC236}">
                <a16:creationId xmlns:a16="http://schemas.microsoft.com/office/drawing/2014/main" id="{C00F4188-13FD-CD75-4267-28AA422D9EFF}"/>
              </a:ext>
            </a:extLst>
          </p:cNvPr>
          <p:cNvSpPr/>
          <p:nvPr/>
        </p:nvSpPr>
        <p:spPr bwMode="auto">
          <a:xfrm>
            <a:off x="8074918" y="4033642"/>
            <a:ext cx="3492286" cy="403719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4572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Machine Operating System </a:t>
            </a:r>
          </a:p>
        </p:txBody>
      </p:sp>
      <p:pic>
        <p:nvPicPr>
          <p:cNvPr id="343" name="Graphic 342">
            <a:extLst>
              <a:ext uri="{FF2B5EF4-FFF2-40B4-BE49-F238E27FC236}">
                <a16:creationId xmlns:a16="http://schemas.microsoft.com/office/drawing/2014/main" id="{CD3452A4-9CE9-E642-CF6B-CA67EF8A4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0870" y="4110534"/>
            <a:ext cx="274320" cy="274320"/>
          </a:xfrm>
          <a:prstGeom prst="rect">
            <a:avLst/>
          </a:prstGeom>
        </p:spPr>
      </p:pic>
      <p:sp>
        <p:nvSpPr>
          <p:cNvPr id="345" name="Rectangle: Rounded Corners 344">
            <a:extLst>
              <a:ext uri="{FF2B5EF4-FFF2-40B4-BE49-F238E27FC236}">
                <a16:creationId xmlns:a16="http://schemas.microsoft.com/office/drawing/2014/main" id="{C9BC07FE-F127-F808-9D6F-1A67A1301D96}"/>
              </a:ext>
            </a:extLst>
          </p:cNvPr>
          <p:cNvSpPr/>
          <p:nvPr/>
        </p:nvSpPr>
        <p:spPr bwMode="auto">
          <a:xfrm>
            <a:off x="8074918" y="4498981"/>
            <a:ext cx="3492287" cy="403719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</a:t>
            </a:r>
          </a:p>
        </p:txBody>
      </p:sp>
      <p:pic>
        <p:nvPicPr>
          <p:cNvPr id="346" name="Graphic 345">
            <a:extLst>
              <a:ext uri="{FF2B5EF4-FFF2-40B4-BE49-F238E27FC236}">
                <a16:creationId xmlns:a16="http://schemas.microsoft.com/office/drawing/2014/main" id="{C539A35D-0B51-FE1D-C21C-D24F005D95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0870" y="4563681"/>
            <a:ext cx="274320" cy="274320"/>
          </a:xfrm>
          <a:prstGeom prst="rect">
            <a:avLst/>
          </a:prstGeom>
        </p:spPr>
      </p:pic>
      <p:pic>
        <p:nvPicPr>
          <p:cNvPr id="332" name="Graphic 331">
            <a:extLst>
              <a:ext uri="{FF2B5EF4-FFF2-40B4-BE49-F238E27FC236}">
                <a16:creationId xmlns:a16="http://schemas.microsoft.com/office/drawing/2014/main" id="{22B9D8C1-2754-4DC8-316D-6A8D175685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18762" y="1039456"/>
            <a:ext cx="274320" cy="274320"/>
          </a:xfrm>
          <a:prstGeom prst="rect">
            <a:avLst/>
          </a:prstGeom>
        </p:spPr>
      </p:pic>
      <p:sp>
        <p:nvSpPr>
          <p:cNvPr id="333" name="Rectangle: Rounded Corners 332">
            <a:extLst>
              <a:ext uri="{FF2B5EF4-FFF2-40B4-BE49-F238E27FC236}">
                <a16:creationId xmlns:a16="http://schemas.microsoft.com/office/drawing/2014/main" id="{0466BB5D-FC35-D8EE-B004-D3F5550C95C1}"/>
              </a:ext>
            </a:extLst>
          </p:cNvPr>
          <p:cNvSpPr/>
          <p:nvPr/>
        </p:nvSpPr>
        <p:spPr bwMode="auto">
          <a:xfrm>
            <a:off x="7767349" y="975040"/>
            <a:ext cx="2782607" cy="392600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PowerShell</a:t>
            </a:r>
          </a:p>
        </p:txBody>
      </p:sp>
      <p:pic>
        <p:nvPicPr>
          <p:cNvPr id="334" name="Graphic 333">
            <a:extLst>
              <a:ext uri="{FF2B5EF4-FFF2-40B4-BE49-F238E27FC236}">
                <a16:creationId xmlns:a16="http://schemas.microsoft.com/office/drawing/2014/main" id="{CBDF1626-8A7E-DF16-5963-2F5636A333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46087" y="1039456"/>
            <a:ext cx="274320" cy="274320"/>
          </a:xfrm>
          <a:prstGeom prst="rect">
            <a:avLst/>
          </a:prstGeom>
        </p:spPr>
      </p:pic>
      <p:sp>
        <p:nvSpPr>
          <p:cNvPr id="335" name="Rectangle: Rounded Corners 334">
            <a:extLst>
              <a:ext uri="{FF2B5EF4-FFF2-40B4-BE49-F238E27FC236}">
                <a16:creationId xmlns:a16="http://schemas.microsoft.com/office/drawing/2014/main" id="{6E7DDC1A-98AD-DEA7-1FC0-299722025631}"/>
              </a:ext>
            </a:extLst>
          </p:cNvPr>
          <p:cNvSpPr/>
          <p:nvPr/>
        </p:nvSpPr>
        <p:spPr bwMode="auto">
          <a:xfrm>
            <a:off x="1906515" y="964772"/>
            <a:ext cx="2782607" cy="392600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Cloud Deployment</a:t>
            </a:r>
          </a:p>
        </p:txBody>
      </p:sp>
      <p:pic>
        <p:nvPicPr>
          <p:cNvPr id="336" name="Picture 335" descr="A blue and white cloud with squares and arrows&#10;&#10;Description automatically generated">
            <a:extLst>
              <a:ext uri="{FF2B5EF4-FFF2-40B4-BE49-F238E27FC236}">
                <a16:creationId xmlns:a16="http://schemas.microsoft.com/office/drawing/2014/main" id="{C6787682-6A6A-03B2-1458-40E615DC61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90" y="1001052"/>
            <a:ext cx="320040" cy="320040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E51D4CAF-CD00-51FC-9EDF-725B8DB2E2E7}"/>
              </a:ext>
            </a:extLst>
          </p:cNvPr>
          <p:cNvSpPr txBox="1"/>
          <p:nvPr/>
        </p:nvSpPr>
        <p:spPr>
          <a:xfrm>
            <a:off x="195525" y="789950"/>
            <a:ext cx="177527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anose="020B0502040204020203" pitchFamily="34" charset="0"/>
              </a:rPr>
              <a:t>Cloud Deployment automatically configures storage volumes with recommended resiliency</a:t>
            </a:r>
          </a:p>
        </p:txBody>
      </p:sp>
      <p:cxnSp>
        <p:nvCxnSpPr>
          <p:cNvPr id="338" name="Connector: Elbow 337">
            <a:extLst>
              <a:ext uri="{FF2B5EF4-FFF2-40B4-BE49-F238E27FC236}">
                <a16:creationId xmlns:a16="http://schemas.microsoft.com/office/drawing/2014/main" id="{23A341D0-07AE-E461-A549-60942BCEF05C}"/>
              </a:ext>
            </a:extLst>
          </p:cNvPr>
          <p:cNvCxnSpPr>
            <a:cxnSpLocks/>
            <a:stCxn id="335" idx="0"/>
            <a:endCxn id="306" idx="1"/>
          </p:cNvCxnSpPr>
          <p:nvPr/>
        </p:nvCxnSpPr>
        <p:spPr>
          <a:xfrm rot="16200000" flipH="1" flipV="1">
            <a:off x="442783" y="1196769"/>
            <a:ext cx="3087034" cy="2623039"/>
          </a:xfrm>
          <a:prstGeom prst="bentConnector4">
            <a:avLst>
              <a:gd name="adj1" fmla="val -4607"/>
              <a:gd name="adj2" fmla="val 119367"/>
            </a:avLst>
          </a:prstGeom>
          <a:ln w="127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>
            <a:extLst>
              <a:ext uri="{FF2B5EF4-FFF2-40B4-BE49-F238E27FC236}">
                <a16:creationId xmlns:a16="http://schemas.microsoft.com/office/drawing/2014/main" id="{A5D68181-E5C3-B400-A52C-9D15B5B0629A}"/>
              </a:ext>
            </a:extLst>
          </p:cNvPr>
          <p:cNvSpPr txBox="1"/>
          <p:nvPr/>
        </p:nvSpPr>
        <p:spPr>
          <a:xfrm>
            <a:off x="10556030" y="911366"/>
            <a:ext cx="14371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 (Headings)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anose="020B0502040204020203" pitchFamily="34" charset="0"/>
              </a:rPr>
              <a:t>Cluster-shared volumes can be managed via Portal, WAC and PowerShell</a:t>
            </a:r>
          </a:p>
        </p:txBody>
      </p:sp>
      <p:cxnSp>
        <p:nvCxnSpPr>
          <p:cNvPr id="340" name="Connector: Elbow 339">
            <a:extLst>
              <a:ext uri="{FF2B5EF4-FFF2-40B4-BE49-F238E27FC236}">
                <a16:creationId xmlns:a16="http://schemas.microsoft.com/office/drawing/2014/main" id="{33BA1935-982D-A209-1756-D8744777FDAE}"/>
              </a:ext>
            </a:extLst>
          </p:cNvPr>
          <p:cNvCxnSpPr>
            <a:cxnSpLocks/>
            <a:stCxn id="305" idx="0"/>
            <a:endCxn id="306" idx="3"/>
          </p:cNvCxnSpPr>
          <p:nvPr/>
        </p:nvCxnSpPr>
        <p:spPr>
          <a:xfrm rot="16200000" flipH="1">
            <a:off x="7463960" y="-265926"/>
            <a:ext cx="3082008" cy="5553456"/>
          </a:xfrm>
          <a:prstGeom prst="bentConnector4">
            <a:avLst>
              <a:gd name="adj1" fmla="val -3659"/>
              <a:gd name="adj2" fmla="val 104116"/>
            </a:avLst>
          </a:prstGeom>
          <a:ln w="127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1A2D5E47-4C74-DA1A-143C-8767B19F0482}"/>
              </a:ext>
            </a:extLst>
          </p:cNvPr>
          <p:cNvCxnSpPr>
            <a:cxnSpLocks/>
            <a:stCxn id="333" idx="0"/>
          </p:cNvCxnSpPr>
          <p:nvPr/>
        </p:nvCxnSpPr>
        <p:spPr>
          <a:xfrm flipH="1" flipV="1">
            <a:off x="9153933" y="857161"/>
            <a:ext cx="0" cy="117879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4" name="Graphic 303">
            <a:extLst>
              <a:ext uri="{FF2B5EF4-FFF2-40B4-BE49-F238E27FC236}">
                <a16:creationId xmlns:a16="http://schemas.microsoft.com/office/drawing/2014/main" id="{CC8E2F82-4C22-C606-93FD-F25DA7746A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5051" y="1536458"/>
            <a:ext cx="365760" cy="3657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08BBBD-0CDF-DCDF-3405-1F9A82B920D7}"/>
              </a:ext>
            </a:extLst>
          </p:cNvPr>
          <p:cNvSpPr/>
          <p:nvPr/>
        </p:nvSpPr>
        <p:spPr bwMode="auto">
          <a:xfrm>
            <a:off x="911197" y="5441342"/>
            <a:ext cx="2242758" cy="855969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Capacity-tier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C872193-403C-D390-5AB7-EF6BFECFF2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8800" y="6002886"/>
            <a:ext cx="274320" cy="2743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06E8CF-5748-1CE5-B6C6-5167EB0CA07B}"/>
              </a:ext>
            </a:extLst>
          </p:cNvPr>
          <p:cNvSpPr/>
          <p:nvPr/>
        </p:nvSpPr>
        <p:spPr bwMode="auto">
          <a:xfrm>
            <a:off x="1584828" y="5489985"/>
            <a:ext cx="418427" cy="460188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B99BC-834D-EAA3-292F-DD4CB2112889}"/>
              </a:ext>
            </a:extLst>
          </p:cNvPr>
          <p:cNvSpPr txBox="1"/>
          <p:nvPr/>
        </p:nvSpPr>
        <p:spPr>
          <a:xfrm>
            <a:off x="1525027" y="5611588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70C514-A2F9-3ECC-DB65-5CB9788AE29C}"/>
              </a:ext>
            </a:extLst>
          </p:cNvPr>
          <p:cNvSpPr/>
          <p:nvPr/>
        </p:nvSpPr>
        <p:spPr bwMode="auto">
          <a:xfrm>
            <a:off x="1106600" y="5489985"/>
            <a:ext cx="418427" cy="460188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26069-FD99-F8EC-0DDD-F50DCAA91744}"/>
              </a:ext>
            </a:extLst>
          </p:cNvPr>
          <p:cNvSpPr txBox="1"/>
          <p:nvPr/>
        </p:nvSpPr>
        <p:spPr>
          <a:xfrm>
            <a:off x="1046799" y="5611588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05E8B2-AEAF-8304-6309-E3E7F61176EB}"/>
              </a:ext>
            </a:extLst>
          </p:cNvPr>
          <p:cNvSpPr/>
          <p:nvPr/>
        </p:nvSpPr>
        <p:spPr bwMode="auto">
          <a:xfrm>
            <a:off x="2541284" y="5489985"/>
            <a:ext cx="418427" cy="460188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5D86B-62F5-8A05-5AD1-53640B5696C9}"/>
              </a:ext>
            </a:extLst>
          </p:cNvPr>
          <p:cNvSpPr txBox="1"/>
          <p:nvPr/>
        </p:nvSpPr>
        <p:spPr>
          <a:xfrm>
            <a:off x="2481483" y="5611588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8787CE-D2BD-22E5-8859-9A15A109D513}"/>
              </a:ext>
            </a:extLst>
          </p:cNvPr>
          <p:cNvSpPr/>
          <p:nvPr/>
        </p:nvSpPr>
        <p:spPr bwMode="auto">
          <a:xfrm>
            <a:off x="2063056" y="5489985"/>
            <a:ext cx="418427" cy="460188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D89E6-D281-708C-FBF0-BF9289051423}"/>
              </a:ext>
            </a:extLst>
          </p:cNvPr>
          <p:cNvSpPr txBox="1"/>
          <p:nvPr/>
        </p:nvSpPr>
        <p:spPr>
          <a:xfrm>
            <a:off x="2003255" y="5611588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F5B561-9A28-1829-2DD4-EFA646DBCA9B}"/>
              </a:ext>
            </a:extLst>
          </p:cNvPr>
          <p:cNvSpPr/>
          <p:nvPr/>
        </p:nvSpPr>
        <p:spPr bwMode="auto">
          <a:xfrm>
            <a:off x="4493286" y="5440640"/>
            <a:ext cx="2242758" cy="855969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Capacity-tier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C510037-2369-9532-674E-1BEDD7A241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10889" y="6002184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3AD19C3-D1A8-1BB3-890B-22F4F19E267A}"/>
              </a:ext>
            </a:extLst>
          </p:cNvPr>
          <p:cNvSpPr/>
          <p:nvPr/>
        </p:nvSpPr>
        <p:spPr bwMode="auto">
          <a:xfrm>
            <a:off x="5166917" y="5489283"/>
            <a:ext cx="418427" cy="460188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3B01EC-DE0D-0BC2-65F5-C5AAF59EE690}"/>
              </a:ext>
            </a:extLst>
          </p:cNvPr>
          <p:cNvSpPr txBox="1"/>
          <p:nvPr/>
        </p:nvSpPr>
        <p:spPr>
          <a:xfrm>
            <a:off x="5107116" y="5610886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222CE-36BA-E29F-DF2C-0058D813C57D}"/>
              </a:ext>
            </a:extLst>
          </p:cNvPr>
          <p:cNvSpPr/>
          <p:nvPr/>
        </p:nvSpPr>
        <p:spPr bwMode="auto">
          <a:xfrm>
            <a:off x="4688689" y="5489283"/>
            <a:ext cx="418427" cy="460188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8D0E84-1237-FC62-44C8-6C7C53CA4227}"/>
              </a:ext>
            </a:extLst>
          </p:cNvPr>
          <p:cNvSpPr txBox="1"/>
          <p:nvPr/>
        </p:nvSpPr>
        <p:spPr>
          <a:xfrm>
            <a:off x="4628888" y="5610886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4893EA-D359-B523-B1D2-4B1B952A899E}"/>
              </a:ext>
            </a:extLst>
          </p:cNvPr>
          <p:cNvSpPr/>
          <p:nvPr/>
        </p:nvSpPr>
        <p:spPr bwMode="auto">
          <a:xfrm>
            <a:off x="6123373" y="5489283"/>
            <a:ext cx="418427" cy="460188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7D0F78-AFF6-1E5D-8E14-7248B5729B38}"/>
              </a:ext>
            </a:extLst>
          </p:cNvPr>
          <p:cNvSpPr txBox="1"/>
          <p:nvPr/>
        </p:nvSpPr>
        <p:spPr>
          <a:xfrm>
            <a:off x="6063572" y="5610886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6EBC7C-11FE-ED4D-8BCF-4D16B48BC43C}"/>
              </a:ext>
            </a:extLst>
          </p:cNvPr>
          <p:cNvSpPr/>
          <p:nvPr/>
        </p:nvSpPr>
        <p:spPr bwMode="auto">
          <a:xfrm>
            <a:off x="5645145" y="5489283"/>
            <a:ext cx="418427" cy="460188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EADBE7-3BE0-329A-155D-26E0980C8282}"/>
              </a:ext>
            </a:extLst>
          </p:cNvPr>
          <p:cNvSpPr txBox="1"/>
          <p:nvPr/>
        </p:nvSpPr>
        <p:spPr>
          <a:xfrm>
            <a:off x="5585344" y="5610886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EE12E05-686D-CF38-C4AE-656430F42EF8}"/>
              </a:ext>
            </a:extLst>
          </p:cNvPr>
          <p:cNvSpPr/>
          <p:nvPr/>
        </p:nvSpPr>
        <p:spPr bwMode="auto">
          <a:xfrm>
            <a:off x="8120407" y="5440640"/>
            <a:ext cx="2242758" cy="855969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Capacity-tier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F8623F47-D71F-860E-9A31-6942F1473D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38010" y="6002184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FEB40D9-1485-02A4-0317-3C6B46CE99B2}"/>
              </a:ext>
            </a:extLst>
          </p:cNvPr>
          <p:cNvSpPr/>
          <p:nvPr/>
        </p:nvSpPr>
        <p:spPr bwMode="auto">
          <a:xfrm>
            <a:off x="8794038" y="5489283"/>
            <a:ext cx="418427" cy="460188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0ACAB1-B4E6-AB23-2DC4-979AB601FA28}"/>
              </a:ext>
            </a:extLst>
          </p:cNvPr>
          <p:cNvSpPr txBox="1"/>
          <p:nvPr/>
        </p:nvSpPr>
        <p:spPr>
          <a:xfrm>
            <a:off x="8734237" y="5610886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CFF65F-C5C9-DD19-DED0-18C6609CF03A}"/>
              </a:ext>
            </a:extLst>
          </p:cNvPr>
          <p:cNvSpPr/>
          <p:nvPr/>
        </p:nvSpPr>
        <p:spPr bwMode="auto">
          <a:xfrm>
            <a:off x="8315810" y="5489283"/>
            <a:ext cx="418427" cy="460188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BE03AB-3506-3C74-28B8-BD2C98E1FCE2}"/>
              </a:ext>
            </a:extLst>
          </p:cNvPr>
          <p:cNvSpPr txBox="1"/>
          <p:nvPr/>
        </p:nvSpPr>
        <p:spPr>
          <a:xfrm>
            <a:off x="8256009" y="5610886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930590-039E-BC09-D0FC-C46F4E576A08}"/>
              </a:ext>
            </a:extLst>
          </p:cNvPr>
          <p:cNvSpPr/>
          <p:nvPr/>
        </p:nvSpPr>
        <p:spPr bwMode="auto">
          <a:xfrm>
            <a:off x="9750494" y="5489283"/>
            <a:ext cx="418427" cy="460188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54F3F9-B860-598C-18E2-60252EA16E91}"/>
              </a:ext>
            </a:extLst>
          </p:cNvPr>
          <p:cNvSpPr txBox="1"/>
          <p:nvPr/>
        </p:nvSpPr>
        <p:spPr>
          <a:xfrm>
            <a:off x="9690693" y="5610886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203081-9AFC-9B59-F52D-CA397A6C4485}"/>
              </a:ext>
            </a:extLst>
          </p:cNvPr>
          <p:cNvSpPr/>
          <p:nvPr/>
        </p:nvSpPr>
        <p:spPr bwMode="auto">
          <a:xfrm>
            <a:off x="9272266" y="5489283"/>
            <a:ext cx="418427" cy="460188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4B83E3-A835-7387-7C89-946ADE5C3453}"/>
              </a:ext>
            </a:extLst>
          </p:cNvPr>
          <p:cNvSpPr txBox="1"/>
          <p:nvPr/>
        </p:nvSpPr>
        <p:spPr>
          <a:xfrm>
            <a:off x="9212465" y="5610886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0A35736-C073-1AE9-1F27-EE0BBB8DFE45}"/>
              </a:ext>
            </a:extLst>
          </p:cNvPr>
          <p:cNvSpPr/>
          <p:nvPr/>
        </p:nvSpPr>
        <p:spPr bwMode="auto">
          <a:xfrm>
            <a:off x="6784141" y="5439666"/>
            <a:ext cx="1189728" cy="855969"/>
          </a:xfrm>
          <a:prstGeom prst="roundRect">
            <a:avLst>
              <a:gd name="adj" fmla="val 464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Cache-tier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4B9B19FD-EA84-91A9-934F-9DD00F9327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93516" y="5997138"/>
            <a:ext cx="274320" cy="27432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03396C1-A7EC-5E87-8DAF-935F89A2DF58}"/>
              </a:ext>
            </a:extLst>
          </p:cNvPr>
          <p:cNvSpPr/>
          <p:nvPr/>
        </p:nvSpPr>
        <p:spPr bwMode="auto">
          <a:xfrm>
            <a:off x="7408904" y="5488308"/>
            <a:ext cx="418427" cy="460188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57C0A7-9196-5CA5-16A0-6538C357243B}"/>
              </a:ext>
            </a:extLst>
          </p:cNvPr>
          <p:cNvSpPr txBox="1"/>
          <p:nvPr/>
        </p:nvSpPr>
        <p:spPr>
          <a:xfrm>
            <a:off x="7349103" y="5609911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NVMe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8030581-186E-5604-BECB-3F9F144F5FB9}"/>
              </a:ext>
            </a:extLst>
          </p:cNvPr>
          <p:cNvSpPr/>
          <p:nvPr/>
        </p:nvSpPr>
        <p:spPr bwMode="auto">
          <a:xfrm>
            <a:off x="6930676" y="5488308"/>
            <a:ext cx="418427" cy="460188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DCE7E3-5878-1E00-BA3A-04A71A9C1739}"/>
              </a:ext>
            </a:extLst>
          </p:cNvPr>
          <p:cNvSpPr txBox="1"/>
          <p:nvPr/>
        </p:nvSpPr>
        <p:spPr>
          <a:xfrm>
            <a:off x="6870875" y="5609911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NVMe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F569697-20C1-159E-85F2-9132817F49DF}"/>
              </a:ext>
            </a:extLst>
          </p:cNvPr>
          <p:cNvSpPr/>
          <p:nvPr/>
        </p:nvSpPr>
        <p:spPr bwMode="auto">
          <a:xfrm>
            <a:off x="10407028" y="5439666"/>
            <a:ext cx="1189728" cy="855969"/>
          </a:xfrm>
          <a:prstGeom prst="roundRect">
            <a:avLst>
              <a:gd name="adj" fmla="val 4645"/>
            </a:avLst>
          </a:prstGeom>
          <a:solidFill>
            <a:schemeClr val="tx1">
              <a:lumMod val="95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Cache-tier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D7385F6F-66F2-64BD-4CBB-6D545387D5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16403" y="5997138"/>
            <a:ext cx="274320" cy="27432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ECEE37A5-AAE6-25CA-3A89-0CA2DBDDB0EB}"/>
              </a:ext>
            </a:extLst>
          </p:cNvPr>
          <p:cNvSpPr/>
          <p:nvPr/>
        </p:nvSpPr>
        <p:spPr bwMode="auto">
          <a:xfrm>
            <a:off x="11031791" y="5488308"/>
            <a:ext cx="418427" cy="460188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069FFA-F064-27F7-FF56-E29604CA8BD0}"/>
              </a:ext>
            </a:extLst>
          </p:cNvPr>
          <p:cNvSpPr txBox="1"/>
          <p:nvPr/>
        </p:nvSpPr>
        <p:spPr>
          <a:xfrm>
            <a:off x="10971990" y="5609911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NVMe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FA43CCB-E15E-3A60-1915-66FEF973ABEF}"/>
              </a:ext>
            </a:extLst>
          </p:cNvPr>
          <p:cNvSpPr/>
          <p:nvPr/>
        </p:nvSpPr>
        <p:spPr bwMode="auto">
          <a:xfrm>
            <a:off x="10553563" y="5488308"/>
            <a:ext cx="418427" cy="460188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794A36-4878-3983-7DA3-402E16AABF82}"/>
              </a:ext>
            </a:extLst>
          </p:cNvPr>
          <p:cNvSpPr txBox="1"/>
          <p:nvPr/>
        </p:nvSpPr>
        <p:spPr>
          <a:xfrm>
            <a:off x="10493762" y="5609911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NVMe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5B72DD9-CD1C-97B8-731F-B4A9AEDD0EB2}"/>
              </a:ext>
            </a:extLst>
          </p:cNvPr>
          <p:cNvSpPr/>
          <p:nvPr/>
        </p:nvSpPr>
        <p:spPr bwMode="auto">
          <a:xfrm>
            <a:off x="3613004" y="4098467"/>
            <a:ext cx="741452" cy="289727"/>
          </a:xfrm>
          <a:prstGeom prst="roundRect">
            <a:avLst>
              <a:gd name="adj" fmla="val 7098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In-memory read cache</a:t>
            </a:r>
          </a:p>
        </p:txBody>
      </p:sp>
      <p:cxnSp>
        <p:nvCxnSpPr>
          <p:cNvPr id="479" name="Connector: Elbow 478">
            <a:extLst>
              <a:ext uri="{FF2B5EF4-FFF2-40B4-BE49-F238E27FC236}">
                <a16:creationId xmlns:a16="http://schemas.microsoft.com/office/drawing/2014/main" id="{A313C43A-0B47-8D10-C2B4-5FD6E1A9C0B9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800254" y="5239414"/>
            <a:ext cx="393311" cy="3"/>
          </a:xfrm>
          <a:prstGeom prst="bentConnector3">
            <a:avLst>
              <a:gd name="adj1" fmla="val 50000"/>
            </a:avLst>
          </a:prstGeom>
          <a:ln w="12700">
            <a:solidFill>
              <a:srgbClr val="D058A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E4501B1-796C-FE88-F9DE-9A781A539FCA}"/>
              </a:ext>
            </a:extLst>
          </p:cNvPr>
          <p:cNvSpPr/>
          <p:nvPr/>
        </p:nvSpPr>
        <p:spPr bwMode="auto">
          <a:xfrm>
            <a:off x="4437320" y="1516770"/>
            <a:ext cx="3571386" cy="69549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Arc VMs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0E03626-A3A4-1E9F-FC6F-7B677053FF30}"/>
              </a:ext>
            </a:extLst>
          </p:cNvPr>
          <p:cNvCxnSpPr>
            <a:cxnSpLocks/>
            <a:stCxn id="56" idx="1"/>
            <a:endCxn id="57" idx="3"/>
          </p:cNvCxnSpPr>
          <p:nvPr/>
        </p:nvCxnSpPr>
        <p:spPr>
          <a:xfrm flipH="1" flipV="1">
            <a:off x="4968089" y="1992043"/>
            <a:ext cx="2444593" cy="830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C4F7B5B-547A-23B9-DF4A-08D044868859}"/>
              </a:ext>
            </a:extLst>
          </p:cNvPr>
          <p:cNvSpPr txBox="1"/>
          <p:nvPr/>
        </p:nvSpPr>
        <p:spPr>
          <a:xfrm>
            <a:off x="5054281" y="1777528"/>
            <a:ext cx="2272207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anose="020B0502040204020203" pitchFamily="34" charset="0"/>
              </a:rPr>
              <a:t>Live Migration across Azure Local machines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147B8476-0045-35C1-D709-356A927AD7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12682" y="1814365"/>
            <a:ext cx="365760" cy="357016"/>
          </a:xfrm>
          <a:prstGeom prst="rect">
            <a:avLst/>
          </a:prstGeom>
          <a:effectLst/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44DAE3EE-DF35-6A2F-F440-C186B4D4E0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02329" y="1813535"/>
            <a:ext cx="365760" cy="357016"/>
          </a:xfrm>
          <a:prstGeom prst="rect">
            <a:avLst/>
          </a:prstGeom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CAF175-F912-7843-F54C-13D2902A2CA6}"/>
              </a:ext>
            </a:extLst>
          </p:cNvPr>
          <p:cNvSpPr/>
          <p:nvPr/>
        </p:nvSpPr>
        <p:spPr bwMode="auto">
          <a:xfrm>
            <a:off x="7199104" y="4097521"/>
            <a:ext cx="741452" cy="289727"/>
          </a:xfrm>
          <a:prstGeom prst="roundRect">
            <a:avLst>
              <a:gd name="adj" fmla="val 7098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In-memory read cache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1D3148-3648-EFAF-8D1E-4093AE78AB2F}"/>
              </a:ext>
            </a:extLst>
          </p:cNvPr>
          <p:cNvSpPr/>
          <p:nvPr/>
        </p:nvSpPr>
        <p:spPr bwMode="auto">
          <a:xfrm>
            <a:off x="10775768" y="4100331"/>
            <a:ext cx="741452" cy="289727"/>
          </a:xfrm>
          <a:prstGeom prst="roundRect">
            <a:avLst>
              <a:gd name="adj" fmla="val 7098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In-memory read cache</a:t>
            </a:r>
          </a:p>
        </p:txBody>
      </p:sp>
      <p:cxnSp>
        <p:nvCxnSpPr>
          <p:cNvPr id="327" name="Connector: Elbow 326">
            <a:extLst>
              <a:ext uri="{FF2B5EF4-FFF2-40B4-BE49-F238E27FC236}">
                <a16:creationId xmlns:a16="http://schemas.microsoft.com/office/drawing/2014/main" id="{4AFA5060-C770-B817-8B21-7BE27F2A6DE0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3551955" y="1992043"/>
            <a:ext cx="1050374" cy="1005157"/>
          </a:xfrm>
          <a:prstGeom prst="bentConnector3">
            <a:avLst>
              <a:gd name="adj1" fmla="val 21465"/>
            </a:avLst>
          </a:prstGeom>
          <a:ln w="127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E59D91EA-B05D-8827-3C57-921E32FFE2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15616" y="5997138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15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0104D-836F-9418-B1D3-EF3A8B99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AFDAE2A4-6D54-B327-C2BE-FD43562F5975}"/>
              </a:ext>
            </a:extLst>
          </p:cNvPr>
          <p:cNvSpPr/>
          <p:nvPr/>
        </p:nvSpPr>
        <p:spPr bwMode="auto">
          <a:xfrm rot="10800000">
            <a:off x="1262718" y="2859793"/>
            <a:ext cx="9790488" cy="3891995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F1884F76-8090-E26E-D456-00EF323D3DA0}"/>
              </a:ext>
            </a:extLst>
          </p:cNvPr>
          <p:cNvSpPr/>
          <p:nvPr/>
        </p:nvSpPr>
        <p:spPr bwMode="auto">
          <a:xfrm>
            <a:off x="7525124" y="4116141"/>
            <a:ext cx="2916026" cy="2103994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D0505725-1BD2-7619-8A4B-549D6C177BC6}"/>
              </a:ext>
            </a:extLst>
          </p:cNvPr>
          <p:cNvSpPr/>
          <p:nvPr/>
        </p:nvSpPr>
        <p:spPr bwMode="auto">
          <a:xfrm>
            <a:off x="7372724" y="3963741"/>
            <a:ext cx="2916026" cy="2103994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0369E-8AE8-F257-A040-1690F9E29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68" y="0"/>
            <a:ext cx="10914498" cy="338811"/>
          </a:xfrm>
        </p:spPr>
        <p:txBody>
          <a:bodyPr/>
          <a:lstStyle/>
          <a:p>
            <a:r>
              <a:rPr lang="en-US" sz="1400"/>
              <a:t>Azure Local – Storage Switched 2+ machines, Dual TOR, dedicated Storage, converged Management + Compute, logical connectivity </a:t>
            </a:r>
          </a:p>
        </p:txBody>
      </p:sp>
      <p:sp>
        <p:nvSpPr>
          <p:cNvPr id="1112" name="Rectangle: Rounded Corners 1111">
            <a:extLst>
              <a:ext uri="{FF2B5EF4-FFF2-40B4-BE49-F238E27FC236}">
                <a16:creationId xmlns:a16="http://schemas.microsoft.com/office/drawing/2014/main" id="{87E304AB-0B44-A9E0-2620-2455836C5C8C}"/>
              </a:ext>
            </a:extLst>
          </p:cNvPr>
          <p:cNvSpPr/>
          <p:nvPr/>
        </p:nvSpPr>
        <p:spPr bwMode="auto">
          <a:xfrm>
            <a:off x="5254452" y="825254"/>
            <a:ext cx="1808407" cy="638061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Switch / Router / Firewall</a:t>
            </a:r>
          </a:p>
        </p:txBody>
      </p:sp>
      <p:pic>
        <p:nvPicPr>
          <p:cNvPr id="1113" name="Graphic 1112">
            <a:extLst>
              <a:ext uri="{FF2B5EF4-FFF2-40B4-BE49-F238E27FC236}">
                <a16:creationId xmlns:a16="http://schemas.microsoft.com/office/drawing/2014/main" id="{0DF521A4-8D7A-D6AF-00FE-4B5E9DA5D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5776" y="879138"/>
            <a:ext cx="365760" cy="365760"/>
          </a:xfrm>
          <a:prstGeom prst="rect">
            <a:avLst/>
          </a:prstGeom>
        </p:spPr>
      </p:pic>
      <p:cxnSp>
        <p:nvCxnSpPr>
          <p:cNvPr id="1102" name="Connector: Elbow 1101">
            <a:extLst>
              <a:ext uri="{FF2B5EF4-FFF2-40B4-BE49-F238E27FC236}">
                <a16:creationId xmlns:a16="http://schemas.microsoft.com/office/drawing/2014/main" id="{D7C3C7B1-7814-9B09-48B0-71AD6FC8D23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60145" y="523049"/>
            <a:ext cx="373070" cy="1615543"/>
          </a:xfrm>
          <a:prstGeom prst="bentConnector2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ctor: Elbow 1103">
            <a:extLst>
              <a:ext uri="{FF2B5EF4-FFF2-40B4-BE49-F238E27FC236}">
                <a16:creationId xmlns:a16="http://schemas.microsoft.com/office/drawing/2014/main" id="{C9E573D2-7C26-3C58-0D9A-F3444A3466B3}"/>
              </a:ext>
            </a:extLst>
          </p:cNvPr>
          <p:cNvCxnSpPr>
            <a:cxnSpLocks/>
          </p:cNvCxnSpPr>
          <p:nvPr/>
        </p:nvCxnSpPr>
        <p:spPr>
          <a:xfrm>
            <a:off x="7062859" y="1144285"/>
            <a:ext cx="1615544" cy="373070"/>
          </a:xfrm>
          <a:prstGeom prst="bentConnector2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E171C6-F9DD-4B56-5030-DCE306F709A9}"/>
              </a:ext>
            </a:extLst>
          </p:cNvPr>
          <p:cNvGrpSpPr/>
          <p:nvPr/>
        </p:nvGrpSpPr>
        <p:grpSpPr>
          <a:xfrm>
            <a:off x="1288155" y="2954528"/>
            <a:ext cx="925318" cy="762079"/>
            <a:chOff x="157054" y="3400596"/>
            <a:chExt cx="925318" cy="762079"/>
          </a:xfrm>
        </p:grpSpPr>
        <p:pic>
          <p:nvPicPr>
            <p:cNvPr id="1091" name="Graphic 1090">
              <a:extLst>
                <a:ext uri="{FF2B5EF4-FFF2-40B4-BE49-F238E27FC236}">
                  <a16:creationId xmlns:a16="http://schemas.microsoft.com/office/drawing/2014/main" id="{9F9CB850-554E-E24F-D374-D87704A4F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1546" y="3400596"/>
              <a:ext cx="365760" cy="365760"/>
            </a:xfrm>
            <a:prstGeom prst="rect">
              <a:avLst/>
            </a:prstGeom>
          </p:spPr>
        </p:pic>
        <p:sp>
          <p:nvSpPr>
            <p:cNvPr id="1092" name="TextBox 1091">
              <a:extLst>
                <a:ext uri="{FF2B5EF4-FFF2-40B4-BE49-F238E27FC236}">
                  <a16:creationId xmlns:a16="http://schemas.microsoft.com/office/drawing/2014/main" id="{28F96727-C1AB-6A99-1296-196DDE06E7E4}"/>
                </a:ext>
              </a:extLst>
            </p:cNvPr>
            <p:cNvSpPr txBox="1"/>
            <p:nvPr/>
          </p:nvSpPr>
          <p:spPr>
            <a:xfrm>
              <a:off x="157054" y="3824121"/>
              <a:ext cx="925318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Azure Local instance</a:t>
              </a:r>
            </a:p>
          </p:txBody>
        </p:sp>
      </p:grpSp>
      <p:sp>
        <p:nvSpPr>
          <p:cNvPr id="1114" name="Rectangle: Rounded Corners 1113">
            <a:extLst>
              <a:ext uri="{FF2B5EF4-FFF2-40B4-BE49-F238E27FC236}">
                <a16:creationId xmlns:a16="http://schemas.microsoft.com/office/drawing/2014/main" id="{03A26137-E2CA-3635-E1B8-BE6DA197BFA6}"/>
              </a:ext>
            </a:extLst>
          </p:cNvPr>
          <p:cNvSpPr/>
          <p:nvPr/>
        </p:nvSpPr>
        <p:spPr bwMode="auto">
          <a:xfrm>
            <a:off x="2390232" y="1517355"/>
            <a:ext cx="2497353" cy="986798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Management, Compute, and Storage TOR 1 Network switch</a:t>
            </a:r>
          </a:p>
        </p:txBody>
      </p:sp>
      <p:sp>
        <p:nvSpPr>
          <p:cNvPr id="1116" name="Rectangle: Rounded Corners 1115">
            <a:extLst>
              <a:ext uri="{FF2B5EF4-FFF2-40B4-BE49-F238E27FC236}">
                <a16:creationId xmlns:a16="http://schemas.microsoft.com/office/drawing/2014/main" id="{D9C202A0-C89C-C3D5-E6C0-4F2F78B3A5A2}"/>
              </a:ext>
            </a:extLst>
          </p:cNvPr>
          <p:cNvSpPr/>
          <p:nvPr/>
        </p:nvSpPr>
        <p:spPr bwMode="auto">
          <a:xfrm rot="10800000">
            <a:off x="3059126" y="1992652"/>
            <a:ext cx="1159435" cy="335280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17" name="Graphic 1116">
            <a:extLst>
              <a:ext uri="{FF2B5EF4-FFF2-40B4-BE49-F238E27FC236}">
                <a16:creationId xmlns:a16="http://schemas.microsoft.com/office/drawing/2014/main" id="{BCFA9083-55F3-36CF-496C-30BF63DBAD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857309" y="2078377"/>
            <a:ext cx="182880" cy="182880"/>
          </a:xfrm>
          <a:prstGeom prst="rect">
            <a:avLst/>
          </a:prstGeom>
        </p:spPr>
      </p:pic>
      <p:pic>
        <p:nvPicPr>
          <p:cNvPr id="1118" name="Graphic 1117">
            <a:extLst>
              <a:ext uri="{FF2B5EF4-FFF2-40B4-BE49-F238E27FC236}">
                <a16:creationId xmlns:a16="http://schemas.microsoft.com/office/drawing/2014/main" id="{A02F49ED-4FBC-DA77-26B6-F6FEDD1454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650705" y="2078377"/>
            <a:ext cx="182880" cy="182880"/>
          </a:xfrm>
          <a:prstGeom prst="rect">
            <a:avLst/>
          </a:prstGeom>
        </p:spPr>
      </p:pic>
      <p:pic>
        <p:nvPicPr>
          <p:cNvPr id="1119" name="Graphic 1118">
            <a:extLst>
              <a:ext uri="{FF2B5EF4-FFF2-40B4-BE49-F238E27FC236}">
                <a16:creationId xmlns:a16="http://schemas.microsoft.com/office/drawing/2014/main" id="{0E10A87A-E11F-9B9F-6702-6B5B68B1B5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444101" y="2078377"/>
            <a:ext cx="182880" cy="182880"/>
          </a:xfrm>
          <a:prstGeom prst="rect">
            <a:avLst/>
          </a:prstGeom>
        </p:spPr>
      </p:pic>
      <p:pic>
        <p:nvPicPr>
          <p:cNvPr id="1120" name="Graphic 1119">
            <a:extLst>
              <a:ext uri="{FF2B5EF4-FFF2-40B4-BE49-F238E27FC236}">
                <a16:creationId xmlns:a16="http://schemas.microsoft.com/office/drawing/2014/main" id="{9868D6C0-B508-9FC0-14F5-5393B95506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237497" y="2078377"/>
            <a:ext cx="182880" cy="18288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64ACB8-4FB9-0D82-99DF-D5E288472A3D}"/>
              </a:ext>
            </a:extLst>
          </p:cNvPr>
          <p:cNvSpPr/>
          <p:nvPr/>
        </p:nvSpPr>
        <p:spPr bwMode="auto">
          <a:xfrm>
            <a:off x="7429726" y="1517355"/>
            <a:ext cx="2497353" cy="986798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Management, Compute, and Storage TOR 2 Network switch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03D024-228D-620C-6967-16C6A7764B63}"/>
              </a:ext>
            </a:extLst>
          </p:cNvPr>
          <p:cNvSpPr/>
          <p:nvPr/>
        </p:nvSpPr>
        <p:spPr bwMode="auto">
          <a:xfrm rot="10800000">
            <a:off x="8098620" y="1992652"/>
            <a:ext cx="1159435" cy="335280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DB5FA94B-62D7-0915-D5D3-2E3BAEDA3A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896803" y="2078377"/>
            <a:ext cx="182880" cy="18288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98ECD3C-7DF1-3231-74FC-55183EC720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690199" y="2078377"/>
            <a:ext cx="182880" cy="1828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91028B2-FB2D-068E-B2A6-A948DF1210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483595" y="2078377"/>
            <a:ext cx="182880" cy="18288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CBCCBDC-E2F6-B5BB-54E0-ABD336DE2F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276991" y="2078377"/>
            <a:ext cx="182880" cy="18288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B032C79-7417-C15F-06EA-D6D484777BCA}"/>
              </a:ext>
            </a:extLst>
          </p:cNvPr>
          <p:cNvCxnSpPr>
            <a:cxnSpLocks/>
          </p:cNvCxnSpPr>
          <p:nvPr/>
        </p:nvCxnSpPr>
        <p:spPr>
          <a:xfrm>
            <a:off x="4887584" y="1702583"/>
            <a:ext cx="2542141" cy="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DDDB9C-B508-D570-733E-4C49179BE982}"/>
              </a:ext>
            </a:extLst>
          </p:cNvPr>
          <p:cNvCxnSpPr>
            <a:cxnSpLocks/>
          </p:cNvCxnSpPr>
          <p:nvPr/>
        </p:nvCxnSpPr>
        <p:spPr>
          <a:xfrm>
            <a:off x="4887584" y="2011264"/>
            <a:ext cx="2542141" cy="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BC592A1-5ED0-27EB-B0E9-C4B929F4CE3C}"/>
              </a:ext>
            </a:extLst>
          </p:cNvPr>
          <p:cNvSpPr txBox="1"/>
          <p:nvPr/>
        </p:nvSpPr>
        <p:spPr>
          <a:xfrm>
            <a:off x="339716" y="309218"/>
            <a:ext cx="2247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9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(simplified architecture)</a:t>
            </a:r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F053E496-FB9E-A91B-A337-307A28EC0C48}"/>
              </a:ext>
            </a:extLst>
          </p:cNvPr>
          <p:cNvSpPr/>
          <p:nvPr/>
        </p:nvSpPr>
        <p:spPr bwMode="auto">
          <a:xfrm rot="5400000">
            <a:off x="5933084" y="1210543"/>
            <a:ext cx="472075" cy="1299102"/>
          </a:xfrm>
          <a:prstGeom prst="can">
            <a:avLst/>
          </a:prstGeom>
          <a:solidFill>
            <a:srgbClr val="D0BEBE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Link Aggregation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025DABDE-5F19-C827-4608-8B1DEB931CF5}"/>
              </a:ext>
            </a:extLst>
          </p:cNvPr>
          <p:cNvSpPr/>
          <p:nvPr/>
        </p:nvSpPr>
        <p:spPr bwMode="auto">
          <a:xfrm>
            <a:off x="2180830" y="3811341"/>
            <a:ext cx="2916026" cy="2103994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C2B4C901-A7C9-937E-7C76-FC5AF4F6955B}"/>
              </a:ext>
            </a:extLst>
          </p:cNvPr>
          <p:cNvSpPr/>
          <p:nvPr/>
        </p:nvSpPr>
        <p:spPr bwMode="auto">
          <a:xfrm>
            <a:off x="2667479" y="3354160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 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D67EE819-111E-D793-1878-C399135787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43256" y="3609780"/>
            <a:ext cx="311749" cy="318772"/>
          </a:xfrm>
          <a:prstGeom prst="rect">
            <a:avLst/>
          </a:prstGeom>
          <a:effectLst/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023A36BF-B72F-B008-9E5A-2A6A076166A0}"/>
              </a:ext>
            </a:extLst>
          </p:cNvPr>
          <p:cNvSpPr/>
          <p:nvPr/>
        </p:nvSpPr>
        <p:spPr bwMode="auto">
          <a:xfrm>
            <a:off x="3946906" y="3351094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 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ADF146DD-45A9-D42F-E051-6508574B65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2683" y="3606714"/>
            <a:ext cx="311749" cy="318772"/>
          </a:xfrm>
          <a:prstGeom prst="rect">
            <a:avLst/>
          </a:prstGeom>
          <a:effectLst/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3D9AB43-F35E-0D7D-80C1-AC703E9DAC55}"/>
              </a:ext>
            </a:extLst>
          </p:cNvPr>
          <p:cNvSpPr/>
          <p:nvPr/>
        </p:nvSpPr>
        <p:spPr bwMode="auto">
          <a:xfrm>
            <a:off x="2667479" y="4103746"/>
            <a:ext cx="1942728" cy="455001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NICs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Switch Embedded Team (SET) and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Virtual Filtering Platform (VFP)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C3257F73-BCAC-868F-F5ED-0499F8A24167}"/>
              </a:ext>
            </a:extLst>
          </p:cNvPr>
          <p:cNvSpPr/>
          <p:nvPr/>
        </p:nvSpPr>
        <p:spPr bwMode="auto">
          <a:xfrm>
            <a:off x="2667479" y="5577411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SMB1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8512B373-70EE-D588-5EB9-4E51C34BC9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43254" y="5920446"/>
            <a:ext cx="311749" cy="318772"/>
          </a:xfrm>
          <a:prstGeom prst="rect">
            <a:avLst/>
          </a:prstGeom>
          <a:effectLst/>
        </p:spPr>
      </p:pic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5E6AF99D-544C-925D-CFAB-AB4F74AAB7BD}"/>
              </a:ext>
            </a:extLst>
          </p:cNvPr>
          <p:cNvSpPr/>
          <p:nvPr/>
        </p:nvSpPr>
        <p:spPr bwMode="auto">
          <a:xfrm>
            <a:off x="3945651" y="5577411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SMB2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12E621E-74A5-C201-7955-3EF4C3E944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27581" y="5919922"/>
            <a:ext cx="311749" cy="318772"/>
          </a:xfrm>
          <a:prstGeom prst="rect">
            <a:avLst/>
          </a:prstGeom>
          <a:effectLst/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8A9205F-EEB2-F7B9-E1EB-E57B84CDB53E}"/>
              </a:ext>
            </a:extLst>
          </p:cNvPr>
          <p:cNvSpPr/>
          <p:nvPr/>
        </p:nvSpPr>
        <p:spPr bwMode="auto">
          <a:xfrm>
            <a:off x="2667479" y="5344287"/>
            <a:ext cx="1942728" cy="320040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RDMA NICs | Storage Intent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CFC58026-CA93-33FE-2D85-BF780B16EA02}"/>
              </a:ext>
            </a:extLst>
          </p:cNvPr>
          <p:cNvSpPr/>
          <p:nvPr/>
        </p:nvSpPr>
        <p:spPr bwMode="auto">
          <a:xfrm>
            <a:off x="3307193" y="3241897"/>
            <a:ext cx="663301" cy="645404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</a:t>
            </a:r>
            <a:b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vNIC</a:t>
            </a:r>
            <a:endParaRPr kumimoji="0" lang="en-US" sz="7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84" name="Graphic 83">
            <a:extLst>
              <a:ext uri="{FF2B5EF4-FFF2-40B4-BE49-F238E27FC236}">
                <a16:creationId xmlns:a16="http://schemas.microsoft.com/office/drawing/2014/main" id="{84DC94CC-6E45-A00D-98EB-642D4C1522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82970" y="3497517"/>
            <a:ext cx="311749" cy="318772"/>
          </a:xfrm>
          <a:prstGeom prst="rect">
            <a:avLst/>
          </a:prstGeom>
          <a:effectLst/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D02063C3-FC5E-9E50-B6AF-3291A94FB0C0}"/>
              </a:ext>
            </a:extLst>
          </p:cNvPr>
          <p:cNvSpPr txBox="1"/>
          <p:nvPr/>
        </p:nvSpPr>
        <p:spPr>
          <a:xfrm>
            <a:off x="2618649" y="4751974"/>
            <a:ext cx="2064110" cy="40011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1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1E9DD89F-DCF8-F50D-7579-E66E8003463D}"/>
              </a:ext>
            </a:extLst>
          </p:cNvPr>
          <p:cNvSpPr/>
          <p:nvPr/>
        </p:nvSpPr>
        <p:spPr bwMode="auto">
          <a:xfrm>
            <a:off x="7220324" y="3811341"/>
            <a:ext cx="2916026" cy="2103994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5381C317-ABF0-C0D7-61BA-D018C699BB4F}"/>
              </a:ext>
            </a:extLst>
          </p:cNvPr>
          <p:cNvSpPr/>
          <p:nvPr/>
        </p:nvSpPr>
        <p:spPr bwMode="auto">
          <a:xfrm>
            <a:off x="7706973" y="3354160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 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51D9799B-339A-6114-DEE3-2A76D6CE28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82750" y="3609780"/>
            <a:ext cx="311749" cy="318772"/>
          </a:xfrm>
          <a:prstGeom prst="rect">
            <a:avLst/>
          </a:prstGeom>
          <a:effectLst/>
        </p:spPr>
      </p:pic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AFB5EDB1-B102-D284-FF52-3B264046365C}"/>
              </a:ext>
            </a:extLst>
          </p:cNvPr>
          <p:cNvSpPr/>
          <p:nvPr/>
        </p:nvSpPr>
        <p:spPr bwMode="auto">
          <a:xfrm>
            <a:off x="8986400" y="3351094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 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38A8ACDB-FCB9-FE99-E551-9FA20B49C5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62177" y="3606714"/>
            <a:ext cx="311749" cy="318772"/>
          </a:xfrm>
          <a:prstGeom prst="rect">
            <a:avLst/>
          </a:prstGeom>
          <a:effectLst/>
        </p:spPr>
      </p:pic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BA4468B7-8193-B5B7-3370-717E65F964EA}"/>
              </a:ext>
            </a:extLst>
          </p:cNvPr>
          <p:cNvSpPr/>
          <p:nvPr/>
        </p:nvSpPr>
        <p:spPr bwMode="auto">
          <a:xfrm>
            <a:off x="7706973" y="4103746"/>
            <a:ext cx="1942728" cy="455001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NICs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Switch Embedded Team (SET) and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Virtual Filtering Platform (VFP)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51C7C600-2025-6665-09ED-7B54D8C551FD}"/>
              </a:ext>
            </a:extLst>
          </p:cNvPr>
          <p:cNvSpPr/>
          <p:nvPr/>
        </p:nvSpPr>
        <p:spPr bwMode="auto">
          <a:xfrm>
            <a:off x="7706973" y="5577411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SMB1</a:t>
            </a:r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E0DFF8FB-5CA7-209B-CCD5-8B8B5F3E0B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82748" y="5920446"/>
            <a:ext cx="311749" cy="318772"/>
          </a:xfrm>
          <a:prstGeom prst="rect">
            <a:avLst/>
          </a:prstGeom>
          <a:effectLst/>
        </p:spPr>
      </p:pic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2C71DE09-506F-D357-B722-D2573B0A3ACF}"/>
              </a:ext>
            </a:extLst>
          </p:cNvPr>
          <p:cNvSpPr/>
          <p:nvPr/>
        </p:nvSpPr>
        <p:spPr bwMode="auto">
          <a:xfrm>
            <a:off x="8985145" y="5577411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SMB2</a:t>
            </a:r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1C409071-ABBD-76CE-4498-19DD3E1217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67075" y="5919922"/>
            <a:ext cx="311749" cy="318772"/>
          </a:xfrm>
          <a:prstGeom prst="rect">
            <a:avLst/>
          </a:prstGeom>
          <a:effectLst/>
        </p:spPr>
      </p:pic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4EFC21D4-A335-6E66-947F-B593D49CE0F1}"/>
              </a:ext>
            </a:extLst>
          </p:cNvPr>
          <p:cNvSpPr/>
          <p:nvPr/>
        </p:nvSpPr>
        <p:spPr bwMode="auto">
          <a:xfrm>
            <a:off x="7706973" y="5344287"/>
            <a:ext cx="1942728" cy="320040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RDMA NICs | Storage Intent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CD077918-B9C9-2BE0-7991-EBB035D9FE0D}"/>
              </a:ext>
            </a:extLst>
          </p:cNvPr>
          <p:cNvSpPr/>
          <p:nvPr/>
        </p:nvSpPr>
        <p:spPr bwMode="auto">
          <a:xfrm>
            <a:off x="8346687" y="3241897"/>
            <a:ext cx="663301" cy="645404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</a:t>
            </a:r>
            <a:b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vNIC</a:t>
            </a:r>
            <a:endParaRPr kumimoji="0" lang="en-US" sz="7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99" name="Graphic 98">
            <a:extLst>
              <a:ext uri="{FF2B5EF4-FFF2-40B4-BE49-F238E27FC236}">
                <a16:creationId xmlns:a16="http://schemas.microsoft.com/office/drawing/2014/main" id="{A6A883D3-C99B-ED33-1A51-6B4900836E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22464" y="3497517"/>
            <a:ext cx="311749" cy="318772"/>
          </a:xfrm>
          <a:prstGeom prst="rect">
            <a:avLst/>
          </a:prstGeom>
          <a:effectLst/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7CDDEF9D-BA51-D5A0-7694-BDA564064FBE}"/>
              </a:ext>
            </a:extLst>
          </p:cNvPr>
          <p:cNvSpPr txBox="1"/>
          <p:nvPr/>
        </p:nvSpPr>
        <p:spPr>
          <a:xfrm>
            <a:off x="7627410" y="4642777"/>
            <a:ext cx="2101853" cy="615553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n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Scale: 2 to 16 machines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EA2FF35C-10E5-DF86-3092-7604941E634C}"/>
              </a:ext>
            </a:extLst>
          </p:cNvPr>
          <p:cNvSpPr/>
          <p:nvPr/>
        </p:nvSpPr>
        <p:spPr bwMode="auto">
          <a:xfrm rot="10800000">
            <a:off x="2530561" y="3150929"/>
            <a:ext cx="7256058" cy="1515481"/>
          </a:xfrm>
          <a:prstGeom prst="roundRect">
            <a:avLst>
              <a:gd name="adj" fmla="val 4645"/>
            </a:avLst>
          </a:prstGeom>
          <a:noFill/>
          <a:ln w="19050" cap="flat" cmpd="sng" algn="ctr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8F0B65CB-C77F-4DFD-002E-060445D252B5}"/>
              </a:ext>
            </a:extLst>
          </p:cNvPr>
          <p:cNvSpPr/>
          <p:nvPr/>
        </p:nvSpPr>
        <p:spPr bwMode="auto">
          <a:xfrm rot="10800000">
            <a:off x="2530561" y="5264869"/>
            <a:ext cx="7256058" cy="1250745"/>
          </a:xfrm>
          <a:prstGeom prst="roundRect">
            <a:avLst>
              <a:gd name="adj" fmla="val 4645"/>
            </a:avLst>
          </a:prstGeom>
          <a:noFill/>
          <a:ln w="19050" cap="flat" cmpd="sng" algn="ctr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FB6BF93E-9CCD-08B9-632B-E72883E0DEAC}"/>
              </a:ext>
            </a:extLst>
          </p:cNvPr>
          <p:cNvSpPr/>
          <p:nvPr/>
        </p:nvSpPr>
        <p:spPr bwMode="auto">
          <a:xfrm>
            <a:off x="5231548" y="6402657"/>
            <a:ext cx="1852828" cy="225915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Network ATC: Storage Intent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E902FDC7-E1D3-0B30-C16E-DFF53250CFC2}"/>
              </a:ext>
            </a:extLst>
          </p:cNvPr>
          <p:cNvSpPr/>
          <p:nvPr/>
        </p:nvSpPr>
        <p:spPr bwMode="auto">
          <a:xfrm>
            <a:off x="4676220" y="3037971"/>
            <a:ext cx="2963484" cy="228600"/>
          </a:xfrm>
          <a:prstGeom prst="roundRect">
            <a:avLst>
              <a:gd name="adj" fmla="val 4645"/>
            </a:avLst>
          </a:prstGeom>
          <a:solidFill>
            <a:srgbClr val="E7FFEF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Network ATC: Management and Compute Intent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036F0F67-3886-5D2C-610D-767066C29E6F}"/>
              </a:ext>
            </a:extLst>
          </p:cNvPr>
          <p:cNvSpPr/>
          <p:nvPr/>
        </p:nvSpPr>
        <p:spPr bwMode="auto">
          <a:xfrm>
            <a:off x="4614258" y="2187833"/>
            <a:ext cx="2963484" cy="228600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Management, Compute, and Storage VLANs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80FE2EC-C54B-7305-178E-5F804E79D4A9}"/>
              </a:ext>
            </a:extLst>
          </p:cNvPr>
          <p:cNvCxnSpPr>
            <a:cxnSpLocks/>
            <a:stCxn id="117" idx="2"/>
          </p:cNvCxnSpPr>
          <p:nvPr/>
        </p:nvCxnSpPr>
        <p:spPr>
          <a:xfrm rot="16200000" flipV="1">
            <a:off x="4720616" y="1422446"/>
            <a:ext cx="355640" cy="2519053"/>
          </a:xfrm>
          <a:prstGeom prst="bentConnector3">
            <a:avLst>
              <a:gd name="adj1" fmla="val 50000"/>
            </a:avLst>
          </a:prstGeom>
          <a:ln w="1905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A141C65-1D15-2015-1E18-5678D8767726}"/>
              </a:ext>
            </a:extLst>
          </p:cNvPr>
          <p:cNvCxnSpPr>
            <a:cxnSpLocks/>
            <a:stCxn id="117" idx="2"/>
          </p:cNvCxnSpPr>
          <p:nvPr/>
        </p:nvCxnSpPr>
        <p:spPr>
          <a:xfrm rot="5400000" flipH="1" flipV="1">
            <a:off x="7240362" y="1421753"/>
            <a:ext cx="355640" cy="2520441"/>
          </a:xfrm>
          <a:prstGeom prst="bentConnector3">
            <a:avLst>
              <a:gd name="adj1" fmla="val 50000"/>
            </a:avLst>
          </a:prstGeom>
          <a:ln w="1905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20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0104D-836F-9418-B1D3-EF3A8B99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7098C83-852A-94C9-7AFE-D0DDEA10D3C8}"/>
              </a:ext>
            </a:extLst>
          </p:cNvPr>
          <p:cNvSpPr/>
          <p:nvPr/>
        </p:nvSpPr>
        <p:spPr bwMode="auto">
          <a:xfrm rot="10800000">
            <a:off x="401428" y="3126998"/>
            <a:ext cx="11514451" cy="2747903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BA03E9B-7FC3-CDFE-70D7-1EE0FC737073}"/>
              </a:ext>
            </a:extLst>
          </p:cNvPr>
          <p:cNvSpPr/>
          <p:nvPr/>
        </p:nvSpPr>
        <p:spPr bwMode="auto">
          <a:xfrm>
            <a:off x="6768198" y="4237098"/>
            <a:ext cx="4429878" cy="1373403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3B7D032-BEEC-5458-BD2D-057932A750F3}"/>
              </a:ext>
            </a:extLst>
          </p:cNvPr>
          <p:cNvSpPr/>
          <p:nvPr/>
        </p:nvSpPr>
        <p:spPr bwMode="auto">
          <a:xfrm>
            <a:off x="6615798" y="4084698"/>
            <a:ext cx="4429878" cy="1373403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0369E-8AE8-F257-A040-1690F9E29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67" y="0"/>
            <a:ext cx="11136157" cy="341697"/>
          </a:xfrm>
        </p:spPr>
        <p:txBody>
          <a:bodyPr/>
          <a:lstStyle/>
          <a:p>
            <a:r>
              <a:rPr lang="en-US" sz="1400"/>
              <a:t>Azure Local – Storage Switched 2+ machines, Dual TOR, dedicated Storage, converged Management + Compute, physical connectivity</a:t>
            </a:r>
          </a:p>
        </p:txBody>
      </p:sp>
      <p:sp>
        <p:nvSpPr>
          <p:cNvPr id="1112" name="Rectangle: Rounded Corners 1111">
            <a:extLst>
              <a:ext uri="{FF2B5EF4-FFF2-40B4-BE49-F238E27FC236}">
                <a16:creationId xmlns:a16="http://schemas.microsoft.com/office/drawing/2014/main" id="{87E304AB-0B44-A9E0-2620-2455836C5C8C}"/>
              </a:ext>
            </a:extLst>
          </p:cNvPr>
          <p:cNvSpPr/>
          <p:nvPr/>
        </p:nvSpPr>
        <p:spPr bwMode="auto">
          <a:xfrm>
            <a:off x="5254452" y="860198"/>
            <a:ext cx="1808407" cy="638061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Switch / Router / Firewall</a:t>
            </a:r>
          </a:p>
        </p:txBody>
      </p:sp>
      <p:pic>
        <p:nvPicPr>
          <p:cNvPr id="1113" name="Graphic 1112">
            <a:extLst>
              <a:ext uri="{FF2B5EF4-FFF2-40B4-BE49-F238E27FC236}">
                <a16:creationId xmlns:a16="http://schemas.microsoft.com/office/drawing/2014/main" id="{0DF521A4-8D7A-D6AF-00FE-4B5E9DA5D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5776" y="914082"/>
            <a:ext cx="365760" cy="365760"/>
          </a:xfrm>
          <a:prstGeom prst="rect">
            <a:avLst/>
          </a:prstGeom>
        </p:spPr>
      </p:pic>
      <p:cxnSp>
        <p:nvCxnSpPr>
          <p:cNvPr id="1102" name="Connector: Elbow 1101">
            <a:extLst>
              <a:ext uri="{FF2B5EF4-FFF2-40B4-BE49-F238E27FC236}">
                <a16:creationId xmlns:a16="http://schemas.microsoft.com/office/drawing/2014/main" id="{D7C3C7B1-7814-9B09-48B0-71AD6FC8D233}"/>
              </a:ext>
            </a:extLst>
          </p:cNvPr>
          <p:cNvCxnSpPr>
            <a:cxnSpLocks/>
            <a:stCxn id="1114" idx="0"/>
            <a:endCxn id="1112" idx="1"/>
          </p:cNvCxnSpPr>
          <p:nvPr/>
        </p:nvCxnSpPr>
        <p:spPr>
          <a:xfrm rot="5400000" flipH="1" flipV="1">
            <a:off x="4260145" y="557993"/>
            <a:ext cx="373070" cy="1615543"/>
          </a:xfrm>
          <a:prstGeom prst="bentConnector2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ctor: Elbow 1103">
            <a:extLst>
              <a:ext uri="{FF2B5EF4-FFF2-40B4-BE49-F238E27FC236}">
                <a16:creationId xmlns:a16="http://schemas.microsoft.com/office/drawing/2014/main" id="{C9E573D2-7C26-3C58-0D9A-F3444A3466B3}"/>
              </a:ext>
            </a:extLst>
          </p:cNvPr>
          <p:cNvCxnSpPr>
            <a:cxnSpLocks/>
            <a:stCxn id="1112" idx="3"/>
            <a:endCxn id="15" idx="0"/>
          </p:cNvCxnSpPr>
          <p:nvPr/>
        </p:nvCxnSpPr>
        <p:spPr>
          <a:xfrm>
            <a:off x="7062859" y="1179229"/>
            <a:ext cx="1615544" cy="373070"/>
          </a:xfrm>
          <a:prstGeom prst="bentConnector2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E171C6-F9DD-4B56-5030-DCE306F709A9}"/>
              </a:ext>
            </a:extLst>
          </p:cNvPr>
          <p:cNvGrpSpPr/>
          <p:nvPr/>
        </p:nvGrpSpPr>
        <p:grpSpPr>
          <a:xfrm>
            <a:off x="457327" y="3187734"/>
            <a:ext cx="925318" cy="762079"/>
            <a:chOff x="157054" y="3400596"/>
            <a:chExt cx="925318" cy="762079"/>
          </a:xfrm>
        </p:grpSpPr>
        <p:pic>
          <p:nvPicPr>
            <p:cNvPr id="1091" name="Graphic 1090">
              <a:extLst>
                <a:ext uri="{FF2B5EF4-FFF2-40B4-BE49-F238E27FC236}">
                  <a16:creationId xmlns:a16="http://schemas.microsoft.com/office/drawing/2014/main" id="{9F9CB850-554E-E24F-D374-D87704A4F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1546" y="3400596"/>
              <a:ext cx="365760" cy="365760"/>
            </a:xfrm>
            <a:prstGeom prst="rect">
              <a:avLst/>
            </a:prstGeom>
          </p:spPr>
        </p:pic>
        <p:sp>
          <p:nvSpPr>
            <p:cNvPr id="1092" name="TextBox 1091">
              <a:extLst>
                <a:ext uri="{FF2B5EF4-FFF2-40B4-BE49-F238E27FC236}">
                  <a16:creationId xmlns:a16="http://schemas.microsoft.com/office/drawing/2014/main" id="{28F96727-C1AB-6A99-1296-196DDE06E7E4}"/>
                </a:ext>
              </a:extLst>
            </p:cNvPr>
            <p:cNvSpPr txBox="1"/>
            <p:nvPr/>
          </p:nvSpPr>
          <p:spPr>
            <a:xfrm>
              <a:off x="157054" y="3824121"/>
              <a:ext cx="925318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Azure Local instance</a:t>
              </a:r>
            </a:p>
          </p:txBody>
        </p:sp>
      </p:grpSp>
      <p:sp>
        <p:nvSpPr>
          <p:cNvPr id="1114" name="Rectangle: Rounded Corners 1113">
            <a:extLst>
              <a:ext uri="{FF2B5EF4-FFF2-40B4-BE49-F238E27FC236}">
                <a16:creationId xmlns:a16="http://schemas.microsoft.com/office/drawing/2014/main" id="{03A26137-E2CA-3635-E1B8-BE6DA197BFA6}"/>
              </a:ext>
            </a:extLst>
          </p:cNvPr>
          <p:cNvSpPr/>
          <p:nvPr/>
        </p:nvSpPr>
        <p:spPr bwMode="auto">
          <a:xfrm>
            <a:off x="2390232" y="1552299"/>
            <a:ext cx="2497353" cy="922987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Management, Compute, and Storage TOR 1 Network switch</a:t>
            </a:r>
          </a:p>
        </p:txBody>
      </p:sp>
      <p:sp>
        <p:nvSpPr>
          <p:cNvPr id="1116" name="Rectangle: Rounded Corners 1115">
            <a:extLst>
              <a:ext uri="{FF2B5EF4-FFF2-40B4-BE49-F238E27FC236}">
                <a16:creationId xmlns:a16="http://schemas.microsoft.com/office/drawing/2014/main" id="{D9C202A0-C89C-C3D5-E6C0-4F2F78B3A5A2}"/>
              </a:ext>
            </a:extLst>
          </p:cNvPr>
          <p:cNvSpPr/>
          <p:nvPr/>
        </p:nvSpPr>
        <p:spPr bwMode="auto">
          <a:xfrm rot="10800000">
            <a:off x="3059126" y="2027596"/>
            <a:ext cx="1159435" cy="335280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17" name="Graphic 1116">
            <a:extLst>
              <a:ext uri="{FF2B5EF4-FFF2-40B4-BE49-F238E27FC236}">
                <a16:creationId xmlns:a16="http://schemas.microsoft.com/office/drawing/2014/main" id="{BCFA9083-55F3-36CF-496C-30BF63DBAD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857309" y="2113321"/>
            <a:ext cx="182880" cy="182880"/>
          </a:xfrm>
          <a:prstGeom prst="rect">
            <a:avLst/>
          </a:prstGeom>
        </p:spPr>
      </p:pic>
      <p:pic>
        <p:nvPicPr>
          <p:cNvPr id="1118" name="Graphic 1117">
            <a:extLst>
              <a:ext uri="{FF2B5EF4-FFF2-40B4-BE49-F238E27FC236}">
                <a16:creationId xmlns:a16="http://schemas.microsoft.com/office/drawing/2014/main" id="{A02F49ED-4FBC-DA77-26B6-F6FEDD1454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650705" y="2113321"/>
            <a:ext cx="182880" cy="182880"/>
          </a:xfrm>
          <a:prstGeom prst="rect">
            <a:avLst/>
          </a:prstGeom>
        </p:spPr>
      </p:pic>
      <p:pic>
        <p:nvPicPr>
          <p:cNvPr id="1119" name="Graphic 1118">
            <a:extLst>
              <a:ext uri="{FF2B5EF4-FFF2-40B4-BE49-F238E27FC236}">
                <a16:creationId xmlns:a16="http://schemas.microsoft.com/office/drawing/2014/main" id="{0E10A87A-E11F-9B9F-6702-6B5B68B1B5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444101" y="2113321"/>
            <a:ext cx="182880" cy="182880"/>
          </a:xfrm>
          <a:prstGeom prst="rect">
            <a:avLst/>
          </a:prstGeom>
        </p:spPr>
      </p:pic>
      <p:pic>
        <p:nvPicPr>
          <p:cNvPr id="1120" name="Graphic 1119">
            <a:extLst>
              <a:ext uri="{FF2B5EF4-FFF2-40B4-BE49-F238E27FC236}">
                <a16:creationId xmlns:a16="http://schemas.microsoft.com/office/drawing/2014/main" id="{9868D6C0-B508-9FC0-14F5-5393B95506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237497" y="2113321"/>
            <a:ext cx="182880" cy="18288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64ACB8-4FB9-0D82-99DF-D5E288472A3D}"/>
              </a:ext>
            </a:extLst>
          </p:cNvPr>
          <p:cNvSpPr/>
          <p:nvPr/>
        </p:nvSpPr>
        <p:spPr bwMode="auto">
          <a:xfrm>
            <a:off x="7429726" y="1552299"/>
            <a:ext cx="2497353" cy="922987"/>
          </a:xfrm>
          <a:prstGeom prst="roundRect">
            <a:avLst>
              <a:gd name="adj" fmla="val 4645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Management, Compute, and Storage TOR 2 Network switch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03D024-228D-620C-6967-16C6A7764B63}"/>
              </a:ext>
            </a:extLst>
          </p:cNvPr>
          <p:cNvSpPr/>
          <p:nvPr/>
        </p:nvSpPr>
        <p:spPr bwMode="auto">
          <a:xfrm rot="10800000">
            <a:off x="8098620" y="2027596"/>
            <a:ext cx="1159435" cy="335280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DB5FA94B-62D7-0915-D5D3-2E3BAEDA3A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8896803" y="2113321"/>
            <a:ext cx="182880" cy="18288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98ECD3C-7DF1-3231-74FC-55183EC720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8690199" y="2113321"/>
            <a:ext cx="182880" cy="1828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91028B2-FB2D-068E-B2A6-A948DF1210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8483595" y="2113321"/>
            <a:ext cx="182880" cy="18288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CBCCBDC-E2F6-B5BB-54E0-ABD336DE2F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8276991" y="2113321"/>
            <a:ext cx="182880" cy="18288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B12207-134F-5343-B803-3ABEAAE804AD}"/>
              </a:ext>
            </a:extLst>
          </p:cNvPr>
          <p:cNvSpPr/>
          <p:nvPr/>
        </p:nvSpPr>
        <p:spPr bwMode="auto">
          <a:xfrm>
            <a:off x="1423904" y="3932298"/>
            <a:ext cx="4429878" cy="1373403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67957B-7FE3-558B-4870-39F336914B40}"/>
              </a:ext>
            </a:extLst>
          </p:cNvPr>
          <p:cNvSpPr txBox="1"/>
          <p:nvPr/>
        </p:nvSpPr>
        <p:spPr>
          <a:xfrm>
            <a:off x="2631052" y="4771111"/>
            <a:ext cx="1991858" cy="40011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43DD61A-D98B-BF92-1F4D-8DC09DFF6236}"/>
              </a:ext>
            </a:extLst>
          </p:cNvPr>
          <p:cNvSpPr/>
          <p:nvPr/>
        </p:nvSpPr>
        <p:spPr bwMode="auto">
          <a:xfrm>
            <a:off x="3739216" y="3569128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 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SMB1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482B033-F897-58B2-A717-FBD6FB1190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14993" y="3824748"/>
            <a:ext cx="311749" cy="318772"/>
          </a:xfrm>
          <a:prstGeom prst="rect">
            <a:avLst/>
          </a:prstGeom>
          <a:effectLst/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FE188D-34AD-F2A6-D321-0318DE712B00}"/>
              </a:ext>
            </a:extLst>
          </p:cNvPr>
          <p:cNvSpPr/>
          <p:nvPr/>
        </p:nvSpPr>
        <p:spPr bwMode="auto">
          <a:xfrm>
            <a:off x="5018643" y="3566062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 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SMB2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331B450-158C-84D6-8591-0E2D619B9E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94420" y="3821682"/>
            <a:ext cx="311749" cy="318772"/>
          </a:xfrm>
          <a:prstGeom prst="rect">
            <a:avLst/>
          </a:prstGeom>
          <a:effectLst/>
        </p:spPr>
      </p:pic>
      <p:sp>
        <p:nvSpPr>
          <p:cNvPr id="1131" name="Rectangle: Rounded Corners 1130">
            <a:extLst>
              <a:ext uri="{FF2B5EF4-FFF2-40B4-BE49-F238E27FC236}">
                <a16:creationId xmlns:a16="http://schemas.microsoft.com/office/drawing/2014/main" id="{F902188C-EB83-7CE0-7961-DAD79E9E6B17}"/>
              </a:ext>
            </a:extLst>
          </p:cNvPr>
          <p:cNvSpPr/>
          <p:nvPr/>
        </p:nvSpPr>
        <p:spPr bwMode="auto">
          <a:xfrm>
            <a:off x="3739216" y="4318714"/>
            <a:ext cx="1942728" cy="315495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RDMA NICs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CEECA79-ADAB-ECAB-2E22-F90DED38AD20}"/>
              </a:ext>
            </a:extLst>
          </p:cNvPr>
          <p:cNvSpPr/>
          <p:nvPr/>
        </p:nvSpPr>
        <p:spPr bwMode="auto">
          <a:xfrm>
            <a:off x="1594067" y="3565853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 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5D1CBD4-8EF7-FC63-4CE5-FFCA487E72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69844" y="3821473"/>
            <a:ext cx="311749" cy="318772"/>
          </a:xfrm>
          <a:prstGeom prst="rect">
            <a:avLst/>
          </a:prstGeom>
          <a:effectLst/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3645E19-DC46-9CF4-247F-6F77836E29A2}"/>
              </a:ext>
            </a:extLst>
          </p:cNvPr>
          <p:cNvSpPr/>
          <p:nvPr/>
        </p:nvSpPr>
        <p:spPr bwMode="auto">
          <a:xfrm>
            <a:off x="2873494" y="3562787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 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3CDBA274-3B48-33F6-BA93-8F6FFBE8AB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49271" y="3818407"/>
            <a:ext cx="311749" cy="318772"/>
          </a:xfrm>
          <a:prstGeom prst="rect">
            <a:avLst/>
          </a:prstGeom>
          <a:effectLst/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599C417-A452-7578-7B28-44741C13099A}"/>
              </a:ext>
            </a:extLst>
          </p:cNvPr>
          <p:cNvSpPr/>
          <p:nvPr/>
        </p:nvSpPr>
        <p:spPr bwMode="auto">
          <a:xfrm>
            <a:off x="1594067" y="4315439"/>
            <a:ext cx="1942728" cy="318771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NICs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Switch Embedded Team (SET)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0B12E59-E8DE-09E1-1D40-48B6C3C9B7C8}"/>
              </a:ext>
            </a:extLst>
          </p:cNvPr>
          <p:cNvSpPr/>
          <p:nvPr/>
        </p:nvSpPr>
        <p:spPr bwMode="auto">
          <a:xfrm>
            <a:off x="6463398" y="3932298"/>
            <a:ext cx="4429878" cy="1373403"/>
          </a:xfrm>
          <a:prstGeom prst="roundRect">
            <a:avLst>
              <a:gd name="adj" fmla="val 4645"/>
            </a:avLst>
          </a:prstGeom>
          <a:solidFill>
            <a:srgbClr val="FFE7E7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46496E-CD4F-E795-B86C-0C9CB0AB5C84}"/>
              </a:ext>
            </a:extLst>
          </p:cNvPr>
          <p:cNvSpPr txBox="1"/>
          <p:nvPr/>
        </p:nvSpPr>
        <p:spPr>
          <a:xfrm>
            <a:off x="7553191" y="4664193"/>
            <a:ext cx="2250291" cy="615553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n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Scale: 2 to 16 machines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4ACA649-F96B-FD6C-7843-33301AA55168}"/>
              </a:ext>
            </a:extLst>
          </p:cNvPr>
          <p:cNvSpPr/>
          <p:nvPr/>
        </p:nvSpPr>
        <p:spPr bwMode="auto">
          <a:xfrm>
            <a:off x="8778710" y="3569128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 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SMB1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F37D48C5-8A5F-75F9-5EBB-0E1FE46C98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54487" y="3824748"/>
            <a:ext cx="311749" cy="318772"/>
          </a:xfrm>
          <a:prstGeom prst="rect">
            <a:avLst/>
          </a:prstGeom>
          <a:effectLst/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EF3C8DA-4313-F953-F1AE-EFE7E5B0AE10}"/>
              </a:ext>
            </a:extLst>
          </p:cNvPr>
          <p:cNvSpPr/>
          <p:nvPr/>
        </p:nvSpPr>
        <p:spPr bwMode="auto">
          <a:xfrm>
            <a:off x="10058137" y="3566062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E000F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 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SMB2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40BB776B-510E-EB91-4015-028203ECC2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33914" y="3821682"/>
            <a:ext cx="311749" cy="318772"/>
          </a:xfrm>
          <a:prstGeom prst="rect">
            <a:avLst/>
          </a:prstGeom>
          <a:effectLst/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B05F010-A301-2F2E-5165-2D2FA64E4F15}"/>
              </a:ext>
            </a:extLst>
          </p:cNvPr>
          <p:cNvSpPr/>
          <p:nvPr/>
        </p:nvSpPr>
        <p:spPr bwMode="auto">
          <a:xfrm>
            <a:off x="8778710" y="4318714"/>
            <a:ext cx="1942728" cy="315495"/>
          </a:xfrm>
          <a:prstGeom prst="roundRect">
            <a:avLst>
              <a:gd name="adj" fmla="val 4645"/>
            </a:avLst>
          </a:prstGeom>
          <a:solidFill>
            <a:srgbClr val="FCFDE9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RDMA NICs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0DBFF52-E5DF-A13F-FD82-6E3C918A4D07}"/>
              </a:ext>
            </a:extLst>
          </p:cNvPr>
          <p:cNvSpPr/>
          <p:nvPr/>
        </p:nvSpPr>
        <p:spPr bwMode="auto">
          <a:xfrm>
            <a:off x="6633561" y="3565853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 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7224589D-07D8-ACB7-1912-A8AC46F118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09338" y="3847599"/>
            <a:ext cx="311749" cy="318772"/>
          </a:xfrm>
          <a:prstGeom prst="rect">
            <a:avLst/>
          </a:prstGeom>
          <a:effectLst/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9E9C942-0C10-93CD-A54F-4BA18ACECEAB}"/>
              </a:ext>
            </a:extLst>
          </p:cNvPr>
          <p:cNvSpPr/>
          <p:nvPr/>
        </p:nvSpPr>
        <p:spPr bwMode="auto">
          <a:xfrm>
            <a:off x="7912988" y="3562787"/>
            <a:ext cx="663301" cy="831436"/>
          </a:xfrm>
          <a:prstGeom prst="roundRect">
            <a:avLst>
              <a:gd name="adj" fmla="val 4645"/>
            </a:avLst>
          </a:prstGeom>
          <a:solidFill>
            <a:schemeClr val="tx1"/>
          </a:solidFill>
          <a:ln w="19050" cap="flat" cmpd="sng" algn="ctr">
            <a:solidFill>
              <a:srgbClr val="004AD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10GB+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Ethernet Port 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70762969-DAB4-E7AC-76BA-9CAB694B88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88765" y="3818407"/>
            <a:ext cx="311749" cy="318772"/>
          </a:xfrm>
          <a:prstGeom prst="rect">
            <a:avLst/>
          </a:prstGeom>
          <a:effectLst/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C8793B7-3ED9-CC65-E899-A570F2A2D455}"/>
              </a:ext>
            </a:extLst>
          </p:cNvPr>
          <p:cNvSpPr/>
          <p:nvPr/>
        </p:nvSpPr>
        <p:spPr bwMode="auto">
          <a:xfrm>
            <a:off x="6633561" y="4315439"/>
            <a:ext cx="1942728" cy="318771"/>
          </a:xfrm>
          <a:prstGeom prst="roundRect">
            <a:avLst>
              <a:gd name="adj" fmla="val 4645"/>
            </a:avLst>
          </a:prstGeom>
          <a:solidFill>
            <a:srgbClr val="D2C8EE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NICs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Switch Embedded Team (SET)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DA10386-422E-580D-72F3-552E372D87CC}"/>
              </a:ext>
            </a:extLst>
          </p:cNvPr>
          <p:cNvCxnSpPr>
            <a:cxnSpLocks/>
          </p:cNvCxnSpPr>
          <p:nvPr/>
        </p:nvCxnSpPr>
        <p:spPr>
          <a:xfrm flipV="1">
            <a:off x="1925718" y="2491243"/>
            <a:ext cx="1713191" cy="1090567"/>
          </a:xfrm>
          <a:prstGeom prst="line">
            <a:avLst/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715549E-0589-F972-F015-F382B0104A98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205145" y="2475286"/>
            <a:ext cx="5473258" cy="1087501"/>
          </a:xfrm>
          <a:prstGeom prst="line">
            <a:avLst/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8E3E6B6-7AB2-50D0-53FE-D3AE8847B030}"/>
              </a:ext>
            </a:extLst>
          </p:cNvPr>
          <p:cNvCxnSpPr>
            <a:cxnSpLocks/>
            <a:endCxn id="1114" idx="2"/>
          </p:cNvCxnSpPr>
          <p:nvPr/>
        </p:nvCxnSpPr>
        <p:spPr>
          <a:xfrm flipH="1" flipV="1">
            <a:off x="3638909" y="2475286"/>
            <a:ext cx="3326303" cy="1090567"/>
          </a:xfrm>
          <a:prstGeom prst="line">
            <a:avLst/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26513C0-E8C5-0B61-DC18-ECB25A763229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8244639" y="2475286"/>
            <a:ext cx="433764" cy="1087501"/>
          </a:xfrm>
          <a:prstGeom prst="line">
            <a:avLst/>
          </a:prstGeom>
          <a:ln w="19050">
            <a:solidFill>
              <a:srgbClr val="004AD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E171420-6B2C-9A28-65B4-7DD3470DC0EE}"/>
              </a:ext>
            </a:extLst>
          </p:cNvPr>
          <p:cNvCxnSpPr>
            <a:cxnSpLocks/>
            <a:endCxn id="1114" idx="2"/>
          </p:cNvCxnSpPr>
          <p:nvPr/>
        </p:nvCxnSpPr>
        <p:spPr>
          <a:xfrm flipH="1" flipV="1">
            <a:off x="3638909" y="2475286"/>
            <a:ext cx="431958" cy="1093842"/>
          </a:xfrm>
          <a:prstGeom prst="line">
            <a:avLst/>
          </a:prstGeom>
          <a:ln w="1905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CAE3E3-F677-B828-F823-FCD26E0E2126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5350294" y="2475286"/>
            <a:ext cx="3328109" cy="1090776"/>
          </a:xfrm>
          <a:prstGeom prst="line">
            <a:avLst/>
          </a:prstGeom>
          <a:ln w="1905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581FF6-5F4C-5A39-5F3D-984C16743602}"/>
              </a:ext>
            </a:extLst>
          </p:cNvPr>
          <p:cNvCxnSpPr>
            <a:cxnSpLocks/>
            <a:endCxn id="1114" idx="2"/>
          </p:cNvCxnSpPr>
          <p:nvPr/>
        </p:nvCxnSpPr>
        <p:spPr>
          <a:xfrm flipH="1" flipV="1">
            <a:off x="3638909" y="2475286"/>
            <a:ext cx="5471452" cy="1093842"/>
          </a:xfrm>
          <a:prstGeom prst="line">
            <a:avLst/>
          </a:prstGeom>
          <a:ln w="1905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56DFCB-1DAF-45E6-02DA-521536892CCC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8678403" y="2475286"/>
            <a:ext cx="1711385" cy="1090776"/>
          </a:xfrm>
          <a:prstGeom prst="line">
            <a:avLst/>
          </a:prstGeom>
          <a:ln w="19050">
            <a:solidFill>
              <a:srgbClr val="E000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F105F4-2EB1-36DF-8682-EE6B39148D3E}"/>
              </a:ext>
            </a:extLst>
          </p:cNvPr>
          <p:cNvGrpSpPr/>
          <p:nvPr/>
        </p:nvGrpSpPr>
        <p:grpSpPr>
          <a:xfrm>
            <a:off x="4887584" y="1856281"/>
            <a:ext cx="2542141" cy="308681"/>
            <a:chOff x="4887585" y="1844892"/>
            <a:chExt cx="2542141" cy="30868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B032C79-7417-C15F-06EA-D6D484777BCA}"/>
                </a:ext>
              </a:extLst>
            </p:cNvPr>
            <p:cNvCxnSpPr>
              <a:cxnSpLocks/>
            </p:cNvCxnSpPr>
            <p:nvPr/>
          </p:nvCxnSpPr>
          <p:spPr>
            <a:xfrm>
              <a:off x="4887585" y="1844892"/>
              <a:ext cx="2542141" cy="0"/>
            </a:xfrm>
            <a:prstGeom prst="line">
              <a:avLst/>
            </a:prstGeom>
            <a:ln w="127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DDDB9C-B508-D570-733E-4C49179BE982}"/>
                </a:ext>
              </a:extLst>
            </p:cNvPr>
            <p:cNvCxnSpPr>
              <a:cxnSpLocks/>
            </p:cNvCxnSpPr>
            <p:nvPr/>
          </p:nvCxnSpPr>
          <p:spPr>
            <a:xfrm>
              <a:off x="4887585" y="2153573"/>
              <a:ext cx="2542141" cy="0"/>
            </a:xfrm>
            <a:prstGeom prst="line">
              <a:avLst/>
            </a:prstGeom>
            <a:ln w="127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0BC592A1-5ED0-27EB-B0E9-C4B929F4CE3C}"/>
              </a:ext>
            </a:extLst>
          </p:cNvPr>
          <p:cNvSpPr txBox="1"/>
          <p:nvPr/>
        </p:nvSpPr>
        <p:spPr>
          <a:xfrm>
            <a:off x="339716" y="309218"/>
            <a:ext cx="2247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9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(simplified architecture)</a:t>
            </a:r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F053E496-FB9E-A91B-A337-307A28EC0C48}"/>
              </a:ext>
            </a:extLst>
          </p:cNvPr>
          <p:cNvSpPr/>
          <p:nvPr/>
        </p:nvSpPr>
        <p:spPr bwMode="auto">
          <a:xfrm rot="5400000">
            <a:off x="5933084" y="1364241"/>
            <a:ext cx="472075" cy="1299102"/>
          </a:xfrm>
          <a:prstGeom prst="can">
            <a:avLst/>
          </a:prstGeom>
          <a:solidFill>
            <a:srgbClr val="D0BEBE"/>
          </a:solidFill>
          <a:ln w="127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Link Aggregation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5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6_Unified Edge EBC Deck">
  <a:themeElements>
    <a:clrScheme name="Edge to Cloud EBC">
      <a:dk1>
        <a:srgbClr val="000000"/>
      </a:dk1>
      <a:lt1>
        <a:srgbClr val="FFFFFF"/>
      </a:lt1>
      <a:dk2>
        <a:srgbClr val="3C3C41"/>
      </a:dk2>
      <a:lt2>
        <a:srgbClr val="F2F2F2"/>
      </a:lt2>
      <a:accent1>
        <a:srgbClr val="0078D3"/>
      </a:accent1>
      <a:accent2>
        <a:srgbClr val="50E6FF"/>
      </a:accent2>
      <a:accent3>
        <a:srgbClr val="243A5E"/>
      </a:accent3>
      <a:accent4>
        <a:srgbClr val="8661C5"/>
      </a:accent4>
      <a:accent5>
        <a:srgbClr val="757579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54FB6363-1086-4D4D-A733-73C40F614B6C}" vid="{C7C5E0E3-7D0F-DE45-915C-0B481B5DC3A0}"/>
    </a:ext>
  </a:extLst>
</a:theme>
</file>

<file path=ppt/theme/theme2.xml><?xml version="1.0" encoding="utf-8"?>
<a:theme xmlns:a="http://schemas.openxmlformats.org/drawingml/2006/main" name="3_Unified Edge EBC Deck">
  <a:themeElements>
    <a:clrScheme name="Edge to Cloud EBC">
      <a:dk1>
        <a:srgbClr val="000000"/>
      </a:dk1>
      <a:lt1>
        <a:srgbClr val="FFFFFF"/>
      </a:lt1>
      <a:dk2>
        <a:srgbClr val="3C3C41"/>
      </a:dk2>
      <a:lt2>
        <a:srgbClr val="F2F2F2"/>
      </a:lt2>
      <a:accent1>
        <a:srgbClr val="0078D3"/>
      </a:accent1>
      <a:accent2>
        <a:srgbClr val="50E6FF"/>
      </a:accent2>
      <a:accent3>
        <a:srgbClr val="243A5E"/>
      </a:accent3>
      <a:accent4>
        <a:srgbClr val="8661C5"/>
      </a:accent4>
      <a:accent5>
        <a:srgbClr val="757579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54FB6363-1086-4D4D-A733-73C40F614B6C}" vid="{C7C5E0E3-7D0F-DE45-915C-0B481B5DC3A0}"/>
    </a:ext>
  </a:extLst>
</a:theme>
</file>

<file path=ppt/theme/theme3.xml><?xml version="1.0" encoding="utf-8"?>
<a:theme xmlns:a="http://schemas.openxmlformats.org/drawingml/2006/main" name="7_Unified Edge EBC Deck">
  <a:themeElements>
    <a:clrScheme name="Edge to Cloud EBC">
      <a:dk1>
        <a:srgbClr val="000000"/>
      </a:dk1>
      <a:lt1>
        <a:srgbClr val="FFFFFF"/>
      </a:lt1>
      <a:dk2>
        <a:srgbClr val="3C3C41"/>
      </a:dk2>
      <a:lt2>
        <a:srgbClr val="F2F2F2"/>
      </a:lt2>
      <a:accent1>
        <a:srgbClr val="0078D3"/>
      </a:accent1>
      <a:accent2>
        <a:srgbClr val="50E6FF"/>
      </a:accent2>
      <a:accent3>
        <a:srgbClr val="243A5E"/>
      </a:accent3>
      <a:accent4>
        <a:srgbClr val="8661C5"/>
      </a:accent4>
      <a:accent5>
        <a:srgbClr val="757579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54FB6363-1086-4D4D-A733-73C40F614B6C}" vid="{C7C5E0E3-7D0F-DE45-915C-0B481B5DC3A0}"/>
    </a:ext>
  </a:extLst>
</a:theme>
</file>

<file path=ppt/theme/theme4.xml><?xml version="1.0" encoding="utf-8"?>
<a:theme xmlns:a="http://schemas.openxmlformats.org/drawingml/2006/main" name="8_Unified Edge EBC Deck">
  <a:themeElements>
    <a:clrScheme name="Edge to Cloud EBC">
      <a:dk1>
        <a:srgbClr val="000000"/>
      </a:dk1>
      <a:lt1>
        <a:srgbClr val="FFFFFF"/>
      </a:lt1>
      <a:dk2>
        <a:srgbClr val="3C3C41"/>
      </a:dk2>
      <a:lt2>
        <a:srgbClr val="F2F2F2"/>
      </a:lt2>
      <a:accent1>
        <a:srgbClr val="0078D3"/>
      </a:accent1>
      <a:accent2>
        <a:srgbClr val="50E6FF"/>
      </a:accent2>
      <a:accent3>
        <a:srgbClr val="243A5E"/>
      </a:accent3>
      <a:accent4>
        <a:srgbClr val="8661C5"/>
      </a:accent4>
      <a:accent5>
        <a:srgbClr val="757579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54FB6363-1086-4D4D-A733-73C40F614B6C}" vid="{C7C5E0E3-7D0F-DE45-915C-0B481B5DC3A0}"/>
    </a:ext>
  </a:extLst>
</a:theme>
</file>

<file path=ppt/theme/theme5.xml><?xml version="1.0" encoding="utf-8"?>
<a:theme xmlns:a="http://schemas.openxmlformats.org/drawingml/2006/main" name="9_Unified Edge EBC Deck">
  <a:themeElements>
    <a:clrScheme name="Edge to Cloud EBC">
      <a:dk1>
        <a:srgbClr val="000000"/>
      </a:dk1>
      <a:lt1>
        <a:srgbClr val="FFFFFF"/>
      </a:lt1>
      <a:dk2>
        <a:srgbClr val="3C3C41"/>
      </a:dk2>
      <a:lt2>
        <a:srgbClr val="F2F2F2"/>
      </a:lt2>
      <a:accent1>
        <a:srgbClr val="0078D3"/>
      </a:accent1>
      <a:accent2>
        <a:srgbClr val="50E6FF"/>
      </a:accent2>
      <a:accent3>
        <a:srgbClr val="243A5E"/>
      </a:accent3>
      <a:accent4>
        <a:srgbClr val="8661C5"/>
      </a:accent4>
      <a:accent5>
        <a:srgbClr val="757579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54FB6363-1086-4D4D-A733-73C40F614B6C}" vid="{C7C5E0E3-7D0F-DE45-915C-0B481B5DC3A0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4192</Words>
  <Application>Microsoft Office PowerPoint</Application>
  <PresentationFormat>Widescreen</PresentationFormat>
  <Paragraphs>1265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Aptos</vt:lpstr>
      <vt:lpstr>Arial</vt:lpstr>
      <vt:lpstr>Calibri</vt:lpstr>
      <vt:lpstr>Segoe UI</vt:lpstr>
      <vt:lpstr>Segoe UI Semibold</vt:lpstr>
      <vt:lpstr>Segoe UI Semibold (Headings)</vt:lpstr>
      <vt:lpstr>Wingdings</vt:lpstr>
      <vt:lpstr>6_Unified Edge EBC Deck</vt:lpstr>
      <vt:lpstr>3_Unified Edge EBC Deck</vt:lpstr>
      <vt:lpstr>7_Unified Edge EBC Deck</vt:lpstr>
      <vt:lpstr>8_Unified Edge EBC Deck</vt:lpstr>
      <vt:lpstr>9_Unified Edge EBC Deck</vt:lpstr>
      <vt:lpstr>PowerPoint Presentation</vt:lpstr>
      <vt:lpstr>Azure Arc solution overview architecture</vt:lpstr>
      <vt:lpstr>Azure Local – Solution reference architecture</vt:lpstr>
      <vt:lpstr>Azure Local – Cloud-based deployment architecture</vt:lpstr>
      <vt:lpstr>Azure Local – Arc virtual machine architecture</vt:lpstr>
      <vt:lpstr>Azure Local – Monitoring flow architecture</vt:lpstr>
      <vt:lpstr>Azure Local – Storage architecture</vt:lpstr>
      <vt:lpstr>Azure Local – Storage Switched 2+ machines, Dual TOR, dedicated Storage, converged Management + Compute, logical connectivity </vt:lpstr>
      <vt:lpstr>Azure Local – Storage Switched 2+ machines, Dual TOR, dedicated Storage, converged Management + Compute, physical connectivity</vt:lpstr>
      <vt:lpstr>Azure Local – Three-machines storage switchless, dual link, dual TOR network architecture, logical connectivity</vt:lpstr>
      <vt:lpstr>Azure Local – Three-machines storage switchless, dual link, dual TOR network architecture,  physical connectivity</vt:lpstr>
      <vt:lpstr>Azure Local – Fully converged network architecture </vt:lpstr>
      <vt:lpstr>Azure Local – Three-machines switchless dual link, dual TOR network architecture</vt:lpstr>
      <vt:lpstr>Azure Local – Two-machines switchless dual link network architecture</vt:lpstr>
      <vt:lpstr>Azure Local – Four-node storage switchless, dual link logical connectivity (simplified architecture)</vt:lpstr>
      <vt:lpstr>Azure Local – Azure Virtual Desktop reference architecture</vt:lpstr>
      <vt:lpstr>Azure Migrate for Azure Local – Solution architecture (Public Preview) </vt:lpstr>
      <vt:lpstr>Azure Migrate for Azure Local – Setup and Discovery (Public Preview) </vt:lpstr>
      <vt:lpstr>Azure Migrate for Azure Local – Replication (Public Preview) </vt:lpstr>
      <vt:lpstr>Azure Migrate for Azure Local – Migration (Public Preview) </vt:lpstr>
      <vt:lpstr>Azure Migrate for Azure Local – Decommission (Public Preview) </vt:lpstr>
      <vt:lpstr>Azure Container Storage enabled by Azure Arc (ACSA) – Solution Architecture</vt:lpstr>
      <vt:lpstr>Azure Container Storage enabled by Azure Arc (ACSA) – Edge Volumes Solution Architecture</vt:lpstr>
      <vt:lpstr>Azure Container Storage enabled by Azure Arc (ACSA) – Using Edge Volumes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2025-03-26T03:40:08Z</dcterms:created>
  <dcterms:modified xsi:type="dcterms:W3CDTF">2025-05-31T21:35:07Z</dcterms:modified>
</cp:coreProperties>
</file>